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2" r:id="rId4"/>
    <p:sldId id="271" r:id="rId5"/>
    <p:sldId id="260" r:id="rId6"/>
    <p:sldId id="273" r:id="rId7"/>
    <p:sldId id="274" r:id="rId8"/>
    <p:sldId id="275" r:id="rId9"/>
    <p:sldId id="276" r:id="rId10"/>
    <p:sldId id="261" r:id="rId11"/>
    <p:sldId id="265" r:id="rId12"/>
    <p:sldId id="277"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arxiv.org/abs/1312.5602" TargetMode="Externa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of Reinforcement Learning</a:t>
            </a:r>
          </a:p>
        </p:txBody>
      </p:sp>
      <p:sp>
        <p:nvSpPr>
          <p:cNvPr id="3" name="Subtitle 2"/>
          <p:cNvSpPr>
            <a:spLocks noGrp="1"/>
          </p:cNvSpPr>
          <p:nvPr>
            <p:ph type="subTitle" idx="1"/>
          </p:nvPr>
        </p:nvSpPr>
        <p:spPr/>
        <p:txBody>
          <a:bodyPr/>
          <a:lstStyle/>
          <a:p>
            <a:r>
              <a:rPr lang="en-US" dirty="0"/>
              <a:t>Yifei Huang</a:t>
            </a:r>
          </a:p>
        </p:txBody>
      </p:sp>
    </p:spTree>
    <p:extLst>
      <p:ext uri="{BB962C8B-B14F-4D97-AF65-F5344CB8AC3E}">
        <p14:creationId xmlns:p14="http://schemas.microsoft.com/office/powerpoint/2010/main" val="227860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13AE2-8ADD-45A3-A44B-0B5A741FA7DC}"/>
              </a:ext>
            </a:extLst>
          </p:cNvPr>
          <p:cNvSpPr>
            <a:spLocks noGrp="1"/>
          </p:cNvSpPr>
          <p:nvPr>
            <p:ph type="title"/>
          </p:nvPr>
        </p:nvSpPr>
        <p:spPr/>
        <p:txBody>
          <a:bodyPr/>
          <a:lstStyle/>
          <a:p>
            <a:r>
              <a:rPr lang="en-US" altLang="zh-CN" dirty="0"/>
              <a:t>Q Learning and </a:t>
            </a:r>
            <a:r>
              <a:rPr lang="en-US" altLang="zh-CN" dirty="0" err="1"/>
              <a:t>BellMan</a:t>
            </a:r>
            <a:r>
              <a:rPr lang="en-US" altLang="zh-CN" dirty="0"/>
              <a:t> Equation</a:t>
            </a:r>
            <a:endParaRPr lang="zh-CN" altLang="en-US" dirty="0"/>
          </a:p>
        </p:txBody>
      </p:sp>
      <p:pic>
        <p:nvPicPr>
          <p:cNvPr id="4" name="Picture 3"/>
          <p:cNvPicPr>
            <a:picLocks noChangeAspect="1"/>
          </p:cNvPicPr>
          <p:nvPr/>
        </p:nvPicPr>
        <p:blipFill>
          <a:blip r:embed="rId2"/>
          <a:stretch>
            <a:fillRect/>
          </a:stretch>
        </p:blipFill>
        <p:spPr>
          <a:xfrm>
            <a:off x="993419" y="1354688"/>
            <a:ext cx="8562975" cy="4857750"/>
          </a:xfrm>
          <a:prstGeom prst="rect">
            <a:avLst/>
          </a:prstGeom>
        </p:spPr>
      </p:pic>
    </p:spTree>
    <p:extLst>
      <p:ext uri="{BB962C8B-B14F-4D97-AF65-F5344CB8AC3E}">
        <p14:creationId xmlns:p14="http://schemas.microsoft.com/office/powerpoint/2010/main" val="16535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68FDF496-4CED-4432-8BBF-EFEA0EEBC8AC}"/>
              </a:ext>
            </a:extLst>
          </p:cNvPr>
          <p:cNvGraphicFramePr>
            <a:graphicFrameLocks noGrp="1"/>
          </p:cNvGraphicFramePr>
          <p:nvPr>
            <p:extLst>
              <p:ext uri="{D42A27DB-BD31-4B8C-83A1-F6EECF244321}">
                <p14:modId xmlns:p14="http://schemas.microsoft.com/office/powerpoint/2010/main" val="83563214"/>
              </p:ext>
            </p:extLst>
          </p:nvPr>
        </p:nvGraphicFramePr>
        <p:xfrm>
          <a:off x="355972" y="1067269"/>
          <a:ext cx="2328884" cy="2270944"/>
        </p:xfrm>
        <a:graphic>
          <a:graphicData uri="http://schemas.openxmlformats.org/drawingml/2006/table">
            <a:tbl>
              <a:tblPr firstRow="1" bandRow="1">
                <a:tableStyleId>{5940675A-B579-460E-94D1-54222C63F5DA}</a:tableStyleId>
              </a:tblPr>
              <a:tblGrid>
                <a:gridCol w="582221">
                  <a:extLst>
                    <a:ext uri="{9D8B030D-6E8A-4147-A177-3AD203B41FA5}">
                      <a16:colId xmlns:a16="http://schemas.microsoft.com/office/drawing/2014/main" val="3173801822"/>
                    </a:ext>
                  </a:extLst>
                </a:gridCol>
                <a:gridCol w="582221">
                  <a:extLst>
                    <a:ext uri="{9D8B030D-6E8A-4147-A177-3AD203B41FA5}">
                      <a16:colId xmlns:a16="http://schemas.microsoft.com/office/drawing/2014/main" val="1022053848"/>
                    </a:ext>
                  </a:extLst>
                </a:gridCol>
                <a:gridCol w="582221">
                  <a:extLst>
                    <a:ext uri="{9D8B030D-6E8A-4147-A177-3AD203B41FA5}">
                      <a16:colId xmlns:a16="http://schemas.microsoft.com/office/drawing/2014/main" val="1450526624"/>
                    </a:ext>
                  </a:extLst>
                </a:gridCol>
                <a:gridCol w="582221">
                  <a:extLst>
                    <a:ext uri="{9D8B030D-6E8A-4147-A177-3AD203B41FA5}">
                      <a16:colId xmlns:a16="http://schemas.microsoft.com/office/drawing/2014/main" val="3368065537"/>
                    </a:ext>
                  </a:extLst>
                </a:gridCol>
              </a:tblGrid>
              <a:tr h="5677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102967245"/>
                  </a:ext>
                </a:extLst>
              </a:tr>
              <a:tr h="567736">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13286555"/>
                  </a:ext>
                </a:extLst>
              </a:tr>
              <a:tr h="56773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92121278"/>
                  </a:ext>
                </a:extLst>
              </a:tr>
              <a:tr h="567736">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687862789"/>
                  </a:ext>
                </a:extLst>
              </a:tr>
            </a:tbl>
          </a:graphicData>
        </a:graphic>
      </p:graphicFrame>
      <p:sp>
        <p:nvSpPr>
          <p:cNvPr id="2" name="标题 1">
            <a:extLst>
              <a:ext uri="{FF2B5EF4-FFF2-40B4-BE49-F238E27FC236}">
                <a16:creationId xmlns:a16="http://schemas.microsoft.com/office/drawing/2014/main" id="{1FB9AC43-4B83-4B30-9AEB-F2C90BD55E88}"/>
              </a:ext>
            </a:extLst>
          </p:cNvPr>
          <p:cNvSpPr>
            <a:spLocks noGrp="1"/>
          </p:cNvSpPr>
          <p:nvPr>
            <p:ph type="title"/>
          </p:nvPr>
        </p:nvSpPr>
        <p:spPr/>
        <p:txBody>
          <a:bodyPr/>
          <a:lstStyle/>
          <a:p>
            <a:r>
              <a:rPr lang="en-US" altLang="zh-CN" dirty="0"/>
              <a:t>Q-Table Learning</a:t>
            </a:r>
            <a:endParaRPr lang="zh-CN" altLang="en-US" dirty="0"/>
          </a:p>
        </p:txBody>
      </p:sp>
      <p:pic>
        <p:nvPicPr>
          <p:cNvPr id="4" name="图片 3">
            <a:extLst>
              <a:ext uri="{FF2B5EF4-FFF2-40B4-BE49-F238E27FC236}">
                <a16:creationId xmlns:a16="http://schemas.microsoft.com/office/drawing/2014/main" id="{1693334C-AFAC-4F90-A40A-3758C3DB94F1}"/>
              </a:ext>
            </a:extLst>
          </p:cNvPr>
          <p:cNvPicPr>
            <a:picLocks noChangeAspect="1"/>
          </p:cNvPicPr>
          <p:nvPr/>
        </p:nvPicPr>
        <p:blipFill>
          <a:blip r:embed="rId2"/>
          <a:stretch>
            <a:fillRect/>
          </a:stretch>
        </p:blipFill>
        <p:spPr>
          <a:xfrm>
            <a:off x="422535" y="1095988"/>
            <a:ext cx="456667" cy="505402"/>
          </a:xfrm>
          <a:prstGeom prst="rect">
            <a:avLst/>
          </a:prstGeom>
        </p:spPr>
      </p:pic>
      <p:pic>
        <p:nvPicPr>
          <p:cNvPr id="5" name="图片 4">
            <a:extLst>
              <a:ext uri="{FF2B5EF4-FFF2-40B4-BE49-F238E27FC236}">
                <a16:creationId xmlns:a16="http://schemas.microsoft.com/office/drawing/2014/main" id="{42576EC0-0B3D-4ADC-9B56-10BA9B66A007}"/>
              </a:ext>
            </a:extLst>
          </p:cNvPr>
          <p:cNvPicPr>
            <a:picLocks noChangeAspect="1"/>
          </p:cNvPicPr>
          <p:nvPr/>
        </p:nvPicPr>
        <p:blipFill>
          <a:blip r:embed="rId3"/>
          <a:stretch>
            <a:fillRect/>
          </a:stretch>
        </p:blipFill>
        <p:spPr>
          <a:xfrm>
            <a:off x="402839" y="1678805"/>
            <a:ext cx="496058" cy="518150"/>
          </a:xfrm>
          <a:prstGeom prst="rect">
            <a:avLst/>
          </a:prstGeom>
        </p:spPr>
      </p:pic>
      <p:pic>
        <p:nvPicPr>
          <p:cNvPr id="7" name="图片 6">
            <a:extLst>
              <a:ext uri="{FF2B5EF4-FFF2-40B4-BE49-F238E27FC236}">
                <a16:creationId xmlns:a16="http://schemas.microsoft.com/office/drawing/2014/main" id="{AD9960FA-2A64-4EAC-8C8B-851B08C57770}"/>
              </a:ext>
            </a:extLst>
          </p:cNvPr>
          <p:cNvPicPr>
            <a:picLocks noChangeAspect="1"/>
          </p:cNvPicPr>
          <p:nvPr/>
        </p:nvPicPr>
        <p:blipFill>
          <a:blip r:embed="rId3"/>
          <a:stretch>
            <a:fillRect/>
          </a:stretch>
        </p:blipFill>
        <p:spPr>
          <a:xfrm>
            <a:off x="2153327" y="1093157"/>
            <a:ext cx="496058" cy="518150"/>
          </a:xfrm>
          <a:prstGeom prst="rect">
            <a:avLst/>
          </a:prstGeom>
        </p:spPr>
      </p:pic>
      <p:pic>
        <p:nvPicPr>
          <p:cNvPr id="8" name="图片 7">
            <a:extLst>
              <a:ext uri="{FF2B5EF4-FFF2-40B4-BE49-F238E27FC236}">
                <a16:creationId xmlns:a16="http://schemas.microsoft.com/office/drawing/2014/main" id="{F649FDF5-8202-472E-835F-618458869CA5}"/>
              </a:ext>
            </a:extLst>
          </p:cNvPr>
          <p:cNvPicPr>
            <a:picLocks noChangeAspect="1"/>
          </p:cNvPicPr>
          <p:nvPr/>
        </p:nvPicPr>
        <p:blipFill>
          <a:blip r:embed="rId3"/>
          <a:stretch>
            <a:fillRect/>
          </a:stretch>
        </p:blipFill>
        <p:spPr>
          <a:xfrm>
            <a:off x="422535" y="2790486"/>
            <a:ext cx="496058" cy="518150"/>
          </a:xfrm>
          <a:prstGeom prst="rect">
            <a:avLst/>
          </a:prstGeom>
        </p:spPr>
      </p:pic>
      <p:pic>
        <p:nvPicPr>
          <p:cNvPr id="9" name="图片 8">
            <a:extLst>
              <a:ext uri="{FF2B5EF4-FFF2-40B4-BE49-F238E27FC236}">
                <a16:creationId xmlns:a16="http://schemas.microsoft.com/office/drawing/2014/main" id="{5230F044-5F77-42AA-BE8E-D47E2096D13F}"/>
              </a:ext>
            </a:extLst>
          </p:cNvPr>
          <p:cNvPicPr>
            <a:picLocks noChangeAspect="1"/>
          </p:cNvPicPr>
          <p:nvPr/>
        </p:nvPicPr>
        <p:blipFill>
          <a:blip r:embed="rId3"/>
          <a:stretch>
            <a:fillRect/>
          </a:stretch>
        </p:blipFill>
        <p:spPr>
          <a:xfrm>
            <a:off x="1561005" y="2229065"/>
            <a:ext cx="496058" cy="518150"/>
          </a:xfrm>
          <a:prstGeom prst="rect">
            <a:avLst/>
          </a:prstGeom>
        </p:spPr>
      </p:pic>
      <p:pic>
        <p:nvPicPr>
          <p:cNvPr id="2050" name="Picture 2" descr="Related image">
            <a:extLst>
              <a:ext uri="{FF2B5EF4-FFF2-40B4-BE49-F238E27FC236}">
                <a16:creationId xmlns:a16="http://schemas.microsoft.com/office/drawing/2014/main" id="{A9184710-1CA8-44E1-9107-2023DA523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904" y="2790486"/>
            <a:ext cx="466150" cy="5477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格 5">
            <a:extLst/>
          </p:cNvPr>
          <p:cNvGraphicFramePr>
            <a:graphicFrameLocks noGrp="1"/>
          </p:cNvGraphicFramePr>
          <p:nvPr>
            <p:extLst>
              <p:ext uri="{D42A27DB-BD31-4B8C-83A1-F6EECF244321}">
                <p14:modId xmlns:p14="http://schemas.microsoft.com/office/powerpoint/2010/main" val="2146114064"/>
              </p:ext>
            </p:extLst>
          </p:nvPr>
        </p:nvGraphicFramePr>
        <p:xfrm>
          <a:off x="355972" y="3757596"/>
          <a:ext cx="2328884" cy="2270944"/>
        </p:xfrm>
        <a:graphic>
          <a:graphicData uri="http://schemas.openxmlformats.org/drawingml/2006/table">
            <a:tbl>
              <a:tblPr firstRow="1" bandRow="1">
                <a:tableStyleId>{5940675A-B579-460E-94D1-54222C63F5DA}</a:tableStyleId>
              </a:tblPr>
              <a:tblGrid>
                <a:gridCol w="582221">
                  <a:extLst>
                    <a:ext uri="{9D8B030D-6E8A-4147-A177-3AD203B41FA5}">
                      <a16:colId xmlns:a16="http://schemas.microsoft.com/office/drawing/2014/main" val="3173801822"/>
                    </a:ext>
                  </a:extLst>
                </a:gridCol>
                <a:gridCol w="582221">
                  <a:extLst>
                    <a:ext uri="{9D8B030D-6E8A-4147-A177-3AD203B41FA5}">
                      <a16:colId xmlns:a16="http://schemas.microsoft.com/office/drawing/2014/main" val="1022053848"/>
                    </a:ext>
                  </a:extLst>
                </a:gridCol>
                <a:gridCol w="582221">
                  <a:extLst>
                    <a:ext uri="{9D8B030D-6E8A-4147-A177-3AD203B41FA5}">
                      <a16:colId xmlns:a16="http://schemas.microsoft.com/office/drawing/2014/main" val="1450526624"/>
                    </a:ext>
                  </a:extLst>
                </a:gridCol>
                <a:gridCol w="582221">
                  <a:extLst>
                    <a:ext uri="{9D8B030D-6E8A-4147-A177-3AD203B41FA5}">
                      <a16:colId xmlns:a16="http://schemas.microsoft.com/office/drawing/2014/main" val="3368065537"/>
                    </a:ext>
                  </a:extLst>
                </a:gridCol>
              </a:tblGrid>
              <a:tr h="56773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102967245"/>
                  </a:ext>
                </a:extLst>
              </a:tr>
              <a:tr h="567736">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13286555"/>
                  </a:ext>
                </a:extLst>
              </a:tr>
              <a:tr h="567736">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92121278"/>
                  </a:ext>
                </a:extLst>
              </a:tr>
              <a:tr h="567736">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687862789"/>
                  </a:ext>
                </a:extLst>
              </a:tr>
            </a:tbl>
          </a:graphicData>
        </a:graphic>
      </p:graphicFrame>
      <p:pic>
        <p:nvPicPr>
          <p:cNvPr id="12" name="图片 3">
            <a:extLst/>
          </p:cNvPr>
          <p:cNvPicPr>
            <a:picLocks noChangeAspect="1"/>
          </p:cNvPicPr>
          <p:nvPr/>
        </p:nvPicPr>
        <p:blipFill>
          <a:blip r:embed="rId2"/>
          <a:stretch>
            <a:fillRect/>
          </a:stretch>
        </p:blipFill>
        <p:spPr>
          <a:xfrm>
            <a:off x="422535" y="3786315"/>
            <a:ext cx="456667" cy="505402"/>
          </a:xfrm>
          <a:prstGeom prst="rect">
            <a:avLst/>
          </a:prstGeom>
        </p:spPr>
      </p:pic>
      <p:pic>
        <p:nvPicPr>
          <p:cNvPr id="14" name="图片 4">
            <a:extLst/>
          </p:cNvPr>
          <p:cNvPicPr>
            <a:picLocks noChangeAspect="1"/>
          </p:cNvPicPr>
          <p:nvPr/>
        </p:nvPicPr>
        <p:blipFill>
          <a:blip r:embed="rId3"/>
          <a:stretch>
            <a:fillRect/>
          </a:stretch>
        </p:blipFill>
        <p:spPr>
          <a:xfrm>
            <a:off x="402839" y="4369132"/>
            <a:ext cx="496058" cy="518150"/>
          </a:xfrm>
          <a:prstGeom prst="rect">
            <a:avLst/>
          </a:prstGeom>
        </p:spPr>
      </p:pic>
      <p:pic>
        <p:nvPicPr>
          <p:cNvPr id="15" name="图片 6">
            <a:extLst/>
          </p:cNvPr>
          <p:cNvPicPr>
            <a:picLocks noChangeAspect="1"/>
          </p:cNvPicPr>
          <p:nvPr/>
        </p:nvPicPr>
        <p:blipFill>
          <a:blip r:embed="rId3"/>
          <a:stretch>
            <a:fillRect/>
          </a:stretch>
        </p:blipFill>
        <p:spPr>
          <a:xfrm>
            <a:off x="2153327" y="3783484"/>
            <a:ext cx="496058" cy="518150"/>
          </a:xfrm>
          <a:prstGeom prst="rect">
            <a:avLst/>
          </a:prstGeom>
        </p:spPr>
      </p:pic>
      <p:pic>
        <p:nvPicPr>
          <p:cNvPr id="16" name="图片 7">
            <a:extLst/>
          </p:cNvPr>
          <p:cNvPicPr>
            <a:picLocks noChangeAspect="1"/>
          </p:cNvPicPr>
          <p:nvPr/>
        </p:nvPicPr>
        <p:blipFill>
          <a:blip r:embed="rId3"/>
          <a:stretch>
            <a:fillRect/>
          </a:stretch>
        </p:blipFill>
        <p:spPr>
          <a:xfrm>
            <a:off x="422535" y="5480813"/>
            <a:ext cx="496058" cy="518150"/>
          </a:xfrm>
          <a:prstGeom prst="rect">
            <a:avLst/>
          </a:prstGeom>
        </p:spPr>
      </p:pic>
      <p:pic>
        <p:nvPicPr>
          <p:cNvPr id="17" name="图片 8">
            <a:extLst/>
          </p:cNvPr>
          <p:cNvPicPr>
            <a:picLocks noChangeAspect="1"/>
          </p:cNvPicPr>
          <p:nvPr/>
        </p:nvPicPr>
        <p:blipFill>
          <a:blip r:embed="rId3"/>
          <a:stretch>
            <a:fillRect/>
          </a:stretch>
        </p:blipFill>
        <p:spPr>
          <a:xfrm>
            <a:off x="1561005" y="4919392"/>
            <a:ext cx="496058" cy="518150"/>
          </a:xfrm>
          <a:prstGeom prst="rect">
            <a:avLst/>
          </a:prstGeom>
        </p:spPr>
      </p:pic>
      <p:pic>
        <p:nvPicPr>
          <p:cNvPr id="18" name="Picture 2" descr="Related image">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904" y="5480813"/>
            <a:ext cx="466150" cy="54772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68661" y="3550587"/>
            <a:ext cx="3191069" cy="2733076"/>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4" name="Arrow: Right 43"/>
          <p:cNvSpPr/>
          <p:nvPr/>
        </p:nvSpPr>
        <p:spPr>
          <a:xfrm rot="5400000">
            <a:off x="493952" y="422266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Arrow: Left-Right 46"/>
          <p:cNvSpPr/>
          <p:nvPr/>
        </p:nvSpPr>
        <p:spPr>
          <a:xfrm rot="16200000">
            <a:off x="977298" y="421859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Arrow: Left-Right 47"/>
          <p:cNvSpPr/>
          <p:nvPr/>
        </p:nvSpPr>
        <p:spPr>
          <a:xfrm>
            <a:off x="720818" y="387705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Arrow: Left-Right 48"/>
          <p:cNvSpPr/>
          <p:nvPr/>
        </p:nvSpPr>
        <p:spPr>
          <a:xfrm>
            <a:off x="1314461" y="3877051"/>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Arrow: Right 49"/>
          <p:cNvSpPr/>
          <p:nvPr/>
        </p:nvSpPr>
        <p:spPr>
          <a:xfrm>
            <a:off x="1957270" y="3879223"/>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1" name="Arrow: Right 50"/>
          <p:cNvSpPr/>
          <p:nvPr/>
        </p:nvSpPr>
        <p:spPr>
          <a:xfrm rot="16200000">
            <a:off x="2247880" y="414184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Arrow: Left-Right 51"/>
          <p:cNvSpPr/>
          <p:nvPr/>
        </p:nvSpPr>
        <p:spPr>
          <a:xfrm rot="16200000">
            <a:off x="1583878" y="4190918"/>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Arrow: Left-Right 52"/>
          <p:cNvSpPr/>
          <p:nvPr/>
        </p:nvSpPr>
        <p:spPr>
          <a:xfrm rot="16200000">
            <a:off x="2169714" y="4746497"/>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Arrow: Right 53"/>
          <p:cNvSpPr/>
          <p:nvPr/>
        </p:nvSpPr>
        <p:spPr>
          <a:xfrm rot="5400000">
            <a:off x="2227109" y="5318834"/>
            <a:ext cx="295379" cy="3239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5" name="Arrow: Right 54"/>
          <p:cNvSpPr/>
          <p:nvPr/>
        </p:nvSpPr>
        <p:spPr>
          <a:xfrm>
            <a:off x="1945652" y="5585232"/>
            <a:ext cx="295379" cy="32395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Arrow: Right 55"/>
          <p:cNvSpPr/>
          <p:nvPr/>
        </p:nvSpPr>
        <p:spPr>
          <a:xfrm rot="16200000">
            <a:off x="1658925" y="5260384"/>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7" name="Arrow: Right 56"/>
          <p:cNvSpPr/>
          <p:nvPr/>
        </p:nvSpPr>
        <p:spPr>
          <a:xfrm rot="10800000">
            <a:off x="1908309" y="505364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Arrow: Right 57"/>
          <p:cNvSpPr/>
          <p:nvPr/>
        </p:nvSpPr>
        <p:spPr>
          <a:xfrm rot="5400000">
            <a:off x="1651787" y="4783299"/>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9" name="Arrow: Left-Right 58"/>
          <p:cNvSpPr/>
          <p:nvPr/>
        </p:nvSpPr>
        <p:spPr>
          <a:xfrm>
            <a:off x="1871266" y="4455182"/>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Arrow: Left-Right 59"/>
          <p:cNvSpPr/>
          <p:nvPr/>
        </p:nvSpPr>
        <p:spPr>
          <a:xfrm rot="16200000">
            <a:off x="987553" y="4759120"/>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1" name="Arrow: Right 60"/>
          <p:cNvSpPr/>
          <p:nvPr/>
        </p:nvSpPr>
        <p:spPr>
          <a:xfrm rot="10800000">
            <a:off x="718756" y="450365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Arrow: Left-Right 61"/>
          <p:cNvSpPr/>
          <p:nvPr/>
        </p:nvSpPr>
        <p:spPr>
          <a:xfrm>
            <a:off x="1301361" y="4492806"/>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Arrow: Left-Right 62"/>
          <p:cNvSpPr/>
          <p:nvPr/>
        </p:nvSpPr>
        <p:spPr>
          <a:xfrm>
            <a:off x="1329457" y="5584768"/>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Arrow: Left-Right 63"/>
          <p:cNvSpPr/>
          <p:nvPr/>
        </p:nvSpPr>
        <p:spPr>
          <a:xfrm rot="16200000">
            <a:off x="977298" y="5287724"/>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5" name="Arrow: Left-Right 64"/>
          <p:cNvSpPr/>
          <p:nvPr/>
        </p:nvSpPr>
        <p:spPr>
          <a:xfrm>
            <a:off x="696093" y="5041034"/>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6" name="Arrow: Right 65"/>
          <p:cNvSpPr/>
          <p:nvPr/>
        </p:nvSpPr>
        <p:spPr>
          <a:xfrm rot="16200000">
            <a:off x="473272" y="472849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8" name="Arrow: Right 67"/>
          <p:cNvSpPr/>
          <p:nvPr/>
        </p:nvSpPr>
        <p:spPr>
          <a:xfrm rot="5400000">
            <a:off x="466269" y="5293665"/>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Arrow: Right 69"/>
          <p:cNvSpPr/>
          <p:nvPr/>
        </p:nvSpPr>
        <p:spPr>
          <a:xfrm rot="10800000">
            <a:off x="737535" y="5632567"/>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Arrow: Right 70"/>
          <p:cNvSpPr/>
          <p:nvPr/>
        </p:nvSpPr>
        <p:spPr>
          <a:xfrm>
            <a:off x="2874599" y="3757596"/>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49" name="TextBox 2048"/>
          <p:cNvSpPr txBox="1"/>
          <p:nvPr/>
        </p:nvSpPr>
        <p:spPr>
          <a:xfrm>
            <a:off x="2805535" y="4009503"/>
            <a:ext cx="646331" cy="369332"/>
          </a:xfrm>
          <a:prstGeom prst="rect">
            <a:avLst/>
          </a:prstGeom>
          <a:noFill/>
        </p:spPr>
        <p:txBody>
          <a:bodyPr wrap="none" rtlCol="0">
            <a:spAutoFit/>
          </a:bodyPr>
          <a:lstStyle/>
          <a:p>
            <a:r>
              <a:rPr lang="en-US" sz="1800" dirty="0"/>
              <a:t>-100</a:t>
            </a:r>
          </a:p>
        </p:txBody>
      </p:sp>
      <p:sp>
        <p:nvSpPr>
          <p:cNvPr id="73" name="Arrow: Left-Right 72"/>
          <p:cNvSpPr/>
          <p:nvPr/>
        </p:nvSpPr>
        <p:spPr>
          <a:xfrm>
            <a:off x="2816051" y="4573437"/>
            <a:ext cx="420944" cy="293456"/>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TextBox 73"/>
          <p:cNvSpPr txBox="1"/>
          <p:nvPr/>
        </p:nvSpPr>
        <p:spPr>
          <a:xfrm>
            <a:off x="2846352" y="4869738"/>
            <a:ext cx="312906" cy="369332"/>
          </a:xfrm>
          <a:prstGeom prst="rect">
            <a:avLst/>
          </a:prstGeom>
          <a:noFill/>
        </p:spPr>
        <p:txBody>
          <a:bodyPr wrap="none" rtlCol="0">
            <a:spAutoFit/>
          </a:bodyPr>
          <a:lstStyle/>
          <a:p>
            <a:r>
              <a:rPr lang="en-US" sz="1800" dirty="0"/>
              <a:t>0</a:t>
            </a:r>
          </a:p>
        </p:txBody>
      </p:sp>
      <p:sp>
        <p:nvSpPr>
          <p:cNvPr id="76" name="Arrow: Right 75"/>
          <p:cNvSpPr/>
          <p:nvPr/>
        </p:nvSpPr>
        <p:spPr>
          <a:xfrm>
            <a:off x="2901558" y="5352728"/>
            <a:ext cx="342881" cy="33140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7" name="TextBox 76"/>
          <p:cNvSpPr txBox="1"/>
          <p:nvPr/>
        </p:nvSpPr>
        <p:spPr>
          <a:xfrm>
            <a:off x="2780463" y="5678438"/>
            <a:ext cx="704039" cy="369332"/>
          </a:xfrm>
          <a:prstGeom prst="rect">
            <a:avLst/>
          </a:prstGeom>
          <a:noFill/>
        </p:spPr>
        <p:txBody>
          <a:bodyPr wrap="none" rtlCol="0">
            <a:spAutoFit/>
          </a:bodyPr>
          <a:lstStyle/>
          <a:p>
            <a:r>
              <a:rPr lang="en-US" dirty="0"/>
              <a:t>+</a:t>
            </a:r>
            <a:r>
              <a:rPr lang="en-US" sz="1800" dirty="0"/>
              <a:t>100</a:t>
            </a:r>
          </a:p>
        </p:txBody>
      </p:sp>
      <p:graphicFrame>
        <p:nvGraphicFramePr>
          <p:cNvPr id="2053" name="Table 2052"/>
          <p:cNvGraphicFramePr>
            <a:graphicFrameLocks noGrp="1"/>
          </p:cNvGraphicFramePr>
          <p:nvPr>
            <p:extLst>
              <p:ext uri="{D42A27DB-BD31-4B8C-83A1-F6EECF244321}">
                <p14:modId xmlns:p14="http://schemas.microsoft.com/office/powerpoint/2010/main" val="2058337959"/>
              </p:ext>
            </p:extLst>
          </p:nvPr>
        </p:nvGraphicFramePr>
        <p:xfrm>
          <a:off x="4066900" y="640080"/>
          <a:ext cx="3950960" cy="6217920"/>
        </p:xfrm>
        <a:graphic>
          <a:graphicData uri="http://schemas.openxmlformats.org/drawingml/2006/table">
            <a:tbl>
              <a:tblPr firstRow="1" bandRow="1">
                <a:tableStyleId>{BDBED569-4797-4DF1-A0F4-6AAB3CD982D8}</a:tableStyleId>
              </a:tblPr>
              <a:tblGrid>
                <a:gridCol w="790192">
                  <a:extLst>
                    <a:ext uri="{9D8B030D-6E8A-4147-A177-3AD203B41FA5}">
                      <a16:colId xmlns:a16="http://schemas.microsoft.com/office/drawing/2014/main" val="3920982384"/>
                    </a:ext>
                  </a:extLst>
                </a:gridCol>
                <a:gridCol w="790192">
                  <a:extLst>
                    <a:ext uri="{9D8B030D-6E8A-4147-A177-3AD203B41FA5}">
                      <a16:colId xmlns:a16="http://schemas.microsoft.com/office/drawing/2014/main" val="2323818533"/>
                    </a:ext>
                  </a:extLst>
                </a:gridCol>
                <a:gridCol w="790192">
                  <a:extLst>
                    <a:ext uri="{9D8B030D-6E8A-4147-A177-3AD203B41FA5}">
                      <a16:colId xmlns:a16="http://schemas.microsoft.com/office/drawing/2014/main" val="2290608031"/>
                    </a:ext>
                  </a:extLst>
                </a:gridCol>
                <a:gridCol w="790192">
                  <a:extLst>
                    <a:ext uri="{9D8B030D-6E8A-4147-A177-3AD203B41FA5}">
                      <a16:colId xmlns:a16="http://schemas.microsoft.com/office/drawing/2014/main" val="3200674728"/>
                    </a:ext>
                  </a:extLst>
                </a:gridCol>
                <a:gridCol w="790192">
                  <a:extLst>
                    <a:ext uri="{9D8B030D-6E8A-4147-A177-3AD203B41FA5}">
                      <a16:colId xmlns:a16="http://schemas.microsoft.com/office/drawing/2014/main" val="163487797"/>
                    </a:ext>
                  </a:extLst>
                </a:gridCol>
              </a:tblGrid>
              <a:tr h="358954">
                <a:tc>
                  <a:txBody>
                    <a:bodyPr/>
                    <a:lstStyle/>
                    <a:p>
                      <a:endParaRPr lang="en-US" dirty="0"/>
                    </a:p>
                  </a:txBody>
                  <a:tcPr/>
                </a:tc>
                <a:tc>
                  <a:txBody>
                    <a:bodyPr/>
                    <a:lstStyle/>
                    <a:p>
                      <a:r>
                        <a:rPr lang="en-US" dirty="0"/>
                        <a:t>left</a:t>
                      </a:r>
                    </a:p>
                  </a:txBody>
                  <a:tcPr/>
                </a:tc>
                <a:tc>
                  <a:txBody>
                    <a:bodyPr/>
                    <a:lstStyle/>
                    <a:p>
                      <a:r>
                        <a:rPr lang="en-US" dirty="0"/>
                        <a:t>up</a:t>
                      </a:r>
                    </a:p>
                  </a:txBody>
                  <a:tcPr/>
                </a:tc>
                <a:tc>
                  <a:txBody>
                    <a:bodyPr/>
                    <a:lstStyle/>
                    <a:p>
                      <a:r>
                        <a:rPr lang="en-US" dirty="0"/>
                        <a:t>right</a:t>
                      </a:r>
                    </a:p>
                  </a:txBody>
                  <a:tcPr/>
                </a:tc>
                <a:tc>
                  <a:txBody>
                    <a:bodyPr/>
                    <a:lstStyle/>
                    <a:p>
                      <a:r>
                        <a:rPr lang="en-US" dirty="0"/>
                        <a:t>down</a:t>
                      </a:r>
                    </a:p>
                  </a:txBody>
                  <a:tcPr/>
                </a:tc>
                <a:extLst>
                  <a:ext uri="{0D108BD9-81ED-4DB2-BD59-A6C34878D82A}">
                    <a16:rowId xmlns:a16="http://schemas.microsoft.com/office/drawing/2014/main" val="1082017072"/>
                  </a:ext>
                </a:extLst>
              </a:tr>
              <a:tr h="358954">
                <a:tc>
                  <a:txBody>
                    <a:bodyPr/>
                    <a:lstStyle/>
                    <a:p>
                      <a:r>
                        <a:rPr lang="en-US" b="1" i="1" dirty="0"/>
                        <a:t>1</a:t>
                      </a:r>
                    </a:p>
                  </a:txBody>
                  <a:tcPr/>
                </a:tc>
                <a:tc>
                  <a:txBody>
                    <a:bodyPr/>
                    <a:lstStyle/>
                    <a:p>
                      <a:r>
                        <a:rPr lang="en-US" dirty="0"/>
                        <a:t>X</a:t>
                      </a:r>
                    </a:p>
                  </a:txBody>
                  <a:tcPr/>
                </a:tc>
                <a:tc>
                  <a:txBody>
                    <a:bodyPr/>
                    <a:lstStyle/>
                    <a:p>
                      <a:r>
                        <a:rPr lang="en-US" dirty="0"/>
                        <a:t>X</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4029833786"/>
                  </a:ext>
                </a:extLst>
              </a:tr>
              <a:tr h="358954">
                <a:tc>
                  <a:txBody>
                    <a:bodyPr/>
                    <a:lstStyle/>
                    <a:p>
                      <a:r>
                        <a:rPr lang="en-US" b="1" i="1" dirty="0"/>
                        <a:t>2</a:t>
                      </a:r>
                    </a:p>
                  </a:txBody>
                  <a:tcPr/>
                </a:tc>
                <a:tc>
                  <a:txBody>
                    <a:bodyPr/>
                    <a:lstStyle/>
                    <a:p>
                      <a:r>
                        <a:rPr lang="en-US" dirty="0"/>
                        <a:t>0</a:t>
                      </a:r>
                    </a:p>
                  </a:txBody>
                  <a:tcPr/>
                </a:tc>
                <a:tc>
                  <a:txBody>
                    <a:bodyPr/>
                    <a:lstStyle/>
                    <a:p>
                      <a:r>
                        <a:rPr lang="en-US" dirty="0"/>
                        <a:t>X</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61052527"/>
                  </a:ext>
                </a:extLst>
              </a:tr>
              <a:tr h="358954">
                <a:tc>
                  <a:txBody>
                    <a:bodyPr/>
                    <a:lstStyle/>
                    <a:p>
                      <a:r>
                        <a:rPr lang="en-US" b="1" i="1" dirty="0"/>
                        <a:t>3</a:t>
                      </a:r>
                    </a:p>
                  </a:txBody>
                  <a:tcPr/>
                </a:tc>
                <a:tc>
                  <a:txBody>
                    <a:bodyPr/>
                    <a:lstStyle/>
                    <a:p>
                      <a:r>
                        <a:rPr lang="en-US" dirty="0"/>
                        <a:t>0</a:t>
                      </a:r>
                    </a:p>
                  </a:txBody>
                  <a:tcPr/>
                </a:tc>
                <a:tc>
                  <a:txBody>
                    <a:bodyPr/>
                    <a:lstStyle/>
                    <a:p>
                      <a:r>
                        <a:rPr lang="en-US" dirty="0"/>
                        <a:t>X</a:t>
                      </a:r>
                    </a:p>
                  </a:txBody>
                  <a:tcPr/>
                </a:tc>
                <a:tc>
                  <a:txBody>
                    <a:bodyPr/>
                    <a:lstStyle/>
                    <a:p>
                      <a:r>
                        <a:rPr lang="en-US" dirty="0"/>
                        <a:t>-100</a:t>
                      </a:r>
                    </a:p>
                  </a:txBody>
                  <a:tcPr/>
                </a:tc>
                <a:tc>
                  <a:txBody>
                    <a:bodyPr/>
                    <a:lstStyle/>
                    <a:p>
                      <a:r>
                        <a:rPr lang="en-US" dirty="0"/>
                        <a:t>0</a:t>
                      </a:r>
                    </a:p>
                  </a:txBody>
                  <a:tcPr/>
                </a:tc>
                <a:extLst>
                  <a:ext uri="{0D108BD9-81ED-4DB2-BD59-A6C34878D82A}">
                    <a16:rowId xmlns:a16="http://schemas.microsoft.com/office/drawing/2014/main" val="2891691474"/>
                  </a:ext>
                </a:extLst>
              </a:tr>
              <a:tr h="358954">
                <a:tc>
                  <a:txBody>
                    <a:bodyPr/>
                    <a:lstStyle/>
                    <a:p>
                      <a:r>
                        <a:rPr lang="en-US" b="1" i="1" dirty="0"/>
                        <a:t>4</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797204549"/>
                  </a:ext>
                </a:extLst>
              </a:tr>
              <a:tr h="358954">
                <a:tc>
                  <a:txBody>
                    <a:bodyPr/>
                    <a:lstStyle/>
                    <a:p>
                      <a:r>
                        <a:rPr lang="en-US" b="1" i="1" dirty="0"/>
                        <a:t>5</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3908208983"/>
                  </a:ext>
                </a:extLst>
              </a:tr>
              <a:tr h="358954">
                <a:tc>
                  <a:txBody>
                    <a:bodyPr/>
                    <a:lstStyle/>
                    <a:p>
                      <a:r>
                        <a:rPr lang="en-US" b="1" i="1" dirty="0"/>
                        <a:t>6</a:t>
                      </a:r>
                    </a:p>
                  </a:txBody>
                  <a:tcPr/>
                </a:tc>
                <a:tc>
                  <a:txBody>
                    <a:bodyPr/>
                    <a:lstStyle/>
                    <a:p>
                      <a:r>
                        <a:rPr lang="en-US" dirty="0"/>
                        <a:t>X</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4408108"/>
                  </a:ext>
                </a:extLst>
              </a:tr>
              <a:tr h="358954">
                <a:tc>
                  <a:txBody>
                    <a:bodyPr/>
                    <a:lstStyle/>
                    <a:p>
                      <a:r>
                        <a:rPr lang="en-US" b="1" i="1" dirty="0"/>
                        <a:t>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1527196323"/>
                  </a:ext>
                </a:extLst>
              </a:tr>
              <a:tr h="358954">
                <a:tc>
                  <a:txBody>
                    <a:bodyPr/>
                    <a:lstStyle/>
                    <a:p>
                      <a:r>
                        <a:rPr lang="en-US" b="1" i="1" dirty="0"/>
                        <a:t>8</a:t>
                      </a:r>
                    </a:p>
                  </a:txBody>
                  <a:tcPr/>
                </a:tc>
                <a:tc>
                  <a:txBody>
                    <a:bodyPr/>
                    <a:lstStyle/>
                    <a:p>
                      <a:r>
                        <a:rPr lang="en-US" dirty="0"/>
                        <a:t>0</a:t>
                      </a:r>
                    </a:p>
                  </a:txBody>
                  <a:tcPr/>
                </a:tc>
                <a:tc>
                  <a:txBody>
                    <a:bodyPr/>
                    <a:lstStyle/>
                    <a:p>
                      <a:r>
                        <a:rPr lang="en-US" dirty="0"/>
                        <a:t>-100</a:t>
                      </a:r>
                    </a:p>
                  </a:txBody>
                  <a:tcPr/>
                </a:tc>
                <a:tc>
                  <a:txBody>
                    <a:bodyPr/>
                    <a:lstStyle/>
                    <a:p>
                      <a:r>
                        <a:rPr lang="en-US" dirty="0"/>
                        <a:t>X</a:t>
                      </a:r>
                    </a:p>
                  </a:txBody>
                  <a:tcPr/>
                </a:tc>
                <a:tc>
                  <a:txBody>
                    <a:bodyPr/>
                    <a:lstStyle/>
                    <a:p>
                      <a:r>
                        <a:rPr lang="en-US" dirty="0"/>
                        <a:t>0</a:t>
                      </a:r>
                    </a:p>
                  </a:txBody>
                  <a:tcPr/>
                </a:tc>
                <a:extLst>
                  <a:ext uri="{0D108BD9-81ED-4DB2-BD59-A6C34878D82A}">
                    <a16:rowId xmlns:a16="http://schemas.microsoft.com/office/drawing/2014/main" val="2263208079"/>
                  </a:ext>
                </a:extLst>
              </a:tr>
              <a:tr h="358954">
                <a:tc>
                  <a:txBody>
                    <a:bodyPr/>
                    <a:lstStyle/>
                    <a:p>
                      <a:r>
                        <a:rPr lang="en-US" b="1" i="1" dirty="0"/>
                        <a:t>9</a:t>
                      </a:r>
                    </a:p>
                  </a:txBody>
                  <a:tcPr/>
                </a:tc>
                <a:tc>
                  <a:txBody>
                    <a:bodyPr/>
                    <a:lstStyle/>
                    <a:p>
                      <a:r>
                        <a:rPr lang="en-US" dirty="0"/>
                        <a:t>X</a:t>
                      </a:r>
                    </a:p>
                  </a:txBody>
                  <a:tcPr/>
                </a:tc>
                <a:tc>
                  <a:txBody>
                    <a:bodyPr/>
                    <a:lstStyle/>
                    <a:p>
                      <a:r>
                        <a:rPr lang="en-US" dirty="0"/>
                        <a:t>-100</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4066880241"/>
                  </a:ext>
                </a:extLst>
              </a:tr>
              <a:tr h="358954">
                <a:tc>
                  <a:txBody>
                    <a:bodyPr/>
                    <a:lstStyle/>
                    <a:p>
                      <a:r>
                        <a:rPr lang="en-US" b="1" i="1" dirty="0"/>
                        <a:t>10</a:t>
                      </a:r>
                    </a:p>
                  </a:txBody>
                  <a:tcPr/>
                </a:tc>
                <a:tc>
                  <a:txBody>
                    <a:bodyPr/>
                    <a:lstStyle/>
                    <a:p>
                      <a:r>
                        <a:rPr lang="en-US" dirty="0"/>
                        <a:t>0</a:t>
                      </a:r>
                    </a:p>
                  </a:txBody>
                  <a:tcPr/>
                </a:tc>
                <a:tc>
                  <a:txBody>
                    <a:bodyPr/>
                    <a:lstStyle/>
                    <a:p>
                      <a:r>
                        <a:rPr lang="en-US" dirty="0"/>
                        <a:t>0</a:t>
                      </a:r>
                    </a:p>
                  </a:txBody>
                  <a:tcPr/>
                </a:tc>
                <a:tc>
                  <a:txBody>
                    <a:bodyPr/>
                    <a:lstStyle/>
                    <a:p>
                      <a:r>
                        <a:rPr lang="en-US" dirty="0"/>
                        <a:t>-100</a:t>
                      </a:r>
                    </a:p>
                  </a:txBody>
                  <a:tcPr/>
                </a:tc>
                <a:tc>
                  <a:txBody>
                    <a:bodyPr/>
                    <a:lstStyle/>
                    <a:p>
                      <a:r>
                        <a:rPr lang="en-US" dirty="0"/>
                        <a:t>0</a:t>
                      </a:r>
                    </a:p>
                  </a:txBody>
                  <a:tcPr/>
                </a:tc>
                <a:extLst>
                  <a:ext uri="{0D108BD9-81ED-4DB2-BD59-A6C34878D82A}">
                    <a16:rowId xmlns:a16="http://schemas.microsoft.com/office/drawing/2014/main" val="3715542289"/>
                  </a:ext>
                </a:extLst>
              </a:tr>
              <a:tr h="358954">
                <a:tc>
                  <a:txBody>
                    <a:bodyPr/>
                    <a:lstStyle/>
                    <a:p>
                      <a:r>
                        <a:rPr lang="en-US" b="1" i="1" dirty="0"/>
                        <a:t>11</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4163343647"/>
                  </a:ext>
                </a:extLst>
              </a:tr>
              <a:tr h="358954">
                <a:tc>
                  <a:txBody>
                    <a:bodyPr/>
                    <a:lstStyle/>
                    <a:p>
                      <a:r>
                        <a:rPr lang="en-US" b="1" i="1" dirty="0"/>
                        <a:t>12</a:t>
                      </a:r>
                    </a:p>
                  </a:txBody>
                  <a:tcPr/>
                </a:tc>
                <a:tc>
                  <a:txBody>
                    <a:bodyPr/>
                    <a:lstStyle/>
                    <a:p>
                      <a:r>
                        <a:rPr lang="en-US" dirty="0"/>
                        <a:t>-100</a:t>
                      </a:r>
                    </a:p>
                  </a:txBody>
                  <a:tcPr/>
                </a:tc>
                <a:tc>
                  <a:txBody>
                    <a:bodyPr/>
                    <a:lstStyle/>
                    <a:p>
                      <a:r>
                        <a:rPr lang="en-US" dirty="0"/>
                        <a:t>0</a:t>
                      </a:r>
                    </a:p>
                  </a:txBody>
                  <a:tcPr/>
                </a:tc>
                <a:tc>
                  <a:txBody>
                    <a:bodyPr/>
                    <a:lstStyle/>
                    <a:p>
                      <a:r>
                        <a:rPr lang="en-US" dirty="0"/>
                        <a:t>X</a:t>
                      </a:r>
                    </a:p>
                  </a:txBody>
                  <a:tcPr/>
                </a:tc>
                <a:tc>
                  <a:txBody>
                    <a:bodyPr/>
                    <a:lstStyle/>
                    <a:p>
                      <a:r>
                        <a:rPr lang="en-US" dirty="0"/>
                        <a:t>100</a:t>
                      </a:r>
                    </a:p>
                  </a:txBody>
                  <a:tcPr/>
                </a:tc>
                <a:extLst>
                  <a:ext uri="{0D108BD9-81ED-4DB2-BD59-A6C34878D82A}">
                    <a16:rowId xmlns:a16="http://schemas.microsoft.com/office/drawing/2014/main" val="3795867854"/>
                  </a:ext>
                </a:extLst>
              </a:tr>
              <a:tr h="358954">
                <a:tc>
                  <a:txBody>
                    <a:bodyPr/>
                    <a:lstStyle/>
                    <a:p>
                      <a:r>
                        <a:rPr lang="en-US" b="1" i="1" dirty="0"/>
                        <a:t>13</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588061838"/>
                  </a:ext>
                </a:extLst>
              </a:tr>
              <a:tr h="358954">
                <a:tc>
                  <a:txBody>
                    <a:bodyPr/>
                    <a:lstStyle/>
                    <a:p>
                      <a:r>
                        <a:rPr lang="en-US" b="1" i="1" dirty="0"/>
                        <a:t>14</a:t>
                      </a:r>
                    </a:p>
                  </a:txBody>
                  <a:tcPr/>
                </a:tc>
                <a:tc>
                  <a:txBody>
                    <a:bodyPr/>
                    <a:lstStyle/>
                    <a:p>
                      <a:r>
                        <a:rPr lang="en-US" dirty="0"/>
                        <a:t>-100</a:t>
                      </a:r>
                    </a:p>
                  </a:txBody>
                  <a:tcPr/>
                </a:tc>
                <a:tc>
                  <a:txBody>
                    <a:bodyPr/>
                    <a:lstStyle/>
                    <a:p>
                      <a:r>
                        <a:rPr lang="en-US" dirty="0"/>
                        <a:t>0</a:t>
                      </a:r>
                    </a:p>
                  </a:txBody>
                  <a:tcPr/>
                </a:tc>
                <a:tc>
                  <a:txBody>
                    <a:bodyPr/>
                    <a:lstStyle/>
                    <a:p>
                      <a:r>
                        <a:rPr lang="en-US" dirty="0"/>
                        <a:t>0</a:t>
                      </a:r>
                    </a:p>
                  </a:txBody>
                  <a:tcPr/>
                </a:tc>
                <a:tc>
                  <a:txBody>
                    <a:bodyPr/>
                    <a:lstStyle/>
                    <a:p>
                      <a:r>
                        <a:rPr lang="en-US" dirty="0"/>
                        <a:t>X</a:t>
                      </a:r>
                    </a:p>
                  </a:txBody>
                  <a:tcPr/>
                </a:tc>
                <a:extLst>
                  <a:ext uri="{0D108BD9-81ED-4DB2-BD59-A6C34878D82A}">
                    <a16:rowId xmlns:a16="http://schemas.microsoft.com/office/drawing/2014/main" val="2136861432"/>
                  </a:ext>
                </a:extLst>
              </a:tr>
              <a:tr h="358954">
                <a:tc>
                  <a:txBody>
                    <a:bodyPr/>
                    <a:lstStyle/>
                    <a:p>
                      <a:r>
                        <a:rPr lang="en-US" b="1" i="1" dirty="0"/>
                        <a:t>15</a:t>
                      </a:r>
                    </a:p>
                  </a:txBody>
                  <a:tcPr/>
                </a:tc>
                <a:tc>
                  <a:txBody>
                    <a:bodyPr/>
                    <a:lstStyle/>
                    <a:p>
                      <a:r>
                        <a:rPr lang="en-US" dirty="0"/>
                        <a:t>0</a:t>
                      </a:r>
                    </a:p>
                  </a:txBody>
                  <a:tcPr/>
                </a:tc>
                <a:tc>
                  <a:txBody>
                    <a:bodyPr/>
                    <a:lstStyle/>
                    <a:p>
                      <a:r>
                        <a:rPr lang="en-US" dirty="0"/>
                        <a:t>-100</a:t>
                      </a:r>
                    </a:p>
                  </a:txBody>
                  <a:tcPr/>
                </a:tc>
                <a:tc>
                  <a:txBody>
                    <a:bodyPr/>
                    <a:lstStyle/>
                    <a:p>
                      <a:r>
                        <a:rPr lang="en-US" dirty="0"/>
                        <a:t>100</a:t>
                      </a:r>
                    </a:p>
                  </a:txBody>
                  <a:tcPr/>
                </a:tc>
                <a:tc>
                  <a:txBody>
                    <a:bodyPr/>
                    <a:lstStyle/>
                    <a:p>
                      <a:r>
                        <a:rPr lang="en-US" dirty="0"/>
                        <a:t>X</a:t>
                      </a:r>
                    </a:p>
                  </a:txBody>
                  <a:tcPr/>
                </a:tc>
                <a:extLst>
                  <a:ext uri="{0D108BD9-81ED-4DB2-BD59-A6C34878D82A}">
                    <a16:rowId xmlns:a16="http://schemas.microsoft.com/office/drawing/2014/main" val="3039803315"/>
                  </a:ext>
                </a:extLst>
              </a:tr>
              <a:tr h="358954">
                <a:tc>
                  <a:txBody>
                    <a:bodyPr/>
                    <a:lstStyle/>
                    <a:p>
                      <a:r>
                        <a:rPr lang="en-US" b="1" i="1" dirty="0"/>
                        <a:t>16</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tc>
                  <a:txBody>
                    <a:bodyPr/>
                    <a:lstStyle/>
                    <a:p>
                      <a:r>
                        <a:rPr lang="en-US" dirty="0"/>
                        <a:t>X</a:t>
                      </a:r>
                    </a:p>
                  </a:txBody>
                  <a:tcPr/>
                </a:tc>
                <a:extLst>
                  <a:ext uri="{0D108BD9-81ED-4DB2-BD59-A6C34878D82A}">
                    <a16:rowId xmlns:a16="http://schemas.microsoft.com/office/drawing/2014/main" val="1857514944"/>
                  </a:ext>
                </a:extLst>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3281536853"/>
              </p:ext>
            </p:extLst>
          </p:nvPr>
        </p:nvGraphicFramePr>
        <p:xfrm>
          <a:off x="8189310" y="640086"/>
          <a:ext cx="3950960" cy="6217920"/>
        </p:xfrm>
        <a:graphic>
          <a:graphicData uri="http://schemas.openxmlformats.org/drawingml/2006/table">
            <a:tbl>
              <a:tblPr firstRow="1" bandRow="1">
                <a:tableStyleId>{BDBED569-4797-4DF1-A0F4-6AAB3CD982D8}</a:tableStyleId>
              </a:tblPr>
              <a:tblGrid>
                <a:gridCol w="790192">
                  <a:extLst>
                    <a:ext uri="{9D8B030D-6E8A-4147-A177-3AD203B41FA5}">
                      <a16:colId xmlns:a16="http://schemas.microsoft.com/office/drawing/2014/main" val="3920982384"/>
                    </a:ext>
                  </a:extLst>
                </a:gridCol>
                <a:gridCol w="790192">
                  <a:extLst>
                    <a:ext uri="{9D8B030D-6E8A-4147-A177-3AD203B41FA5}">
                      <a16:colId xmlns:a16="http://schemas.microsoft.com/office/drawing/2014/main" val="2323818533"/>
                    </a:ext>
                  </a:extLst>
                </a:gridCol>
                <a:gridCol w="790192">
                  <a:extLst>
                    <a:ext uri="{9D8B030D-6E8A-4147-A177-3AD203B41FA5}">
                      <a16:colId xmlns:a16="http://schemas.microsoft.com/office/drawing/2014/main" val="2290608031"/>
                    </a:ext>
                  </a:extLst>
                </a:gridCol>
                <a:gridCol w="790192">
                  <a:extLst>
                    <a:ext uri="{9D8B030D-6E8A-4147-A177-3AD203B41FA5}">
                      <a16:colId xmlns:a16="http://schemas.microsoft.com/office/drawing/2014/main" val="3200674728"/>
                    </a:ext>
                  </a:extLst>
                </a:gridCol>
                <a:gridCol w="790192">
                  <a:extLst>
                    <a:ext uri="{9D8B030D-6E8A-4147-A177-3AD203B41FA5}">
                      <a16:colId xmlns:a16="http://schemas.microsoft.com/office/drawing/2014/main" val="163487797"/>
                    </a:ext>
                  </a:extLst>
                </a:gridCol>
              </a:tblGrid>
              <a:tr h="358954">
                <a:tc>
                  <a:txBody>
                    <a:bodyPr/>
                    <a:lstStyle/>
                    <a:p>
                      <a:endParaRPr lang="en-US" dirty="0"/>
                    </a:p>
                  </a:txBody>
                  <a:tcPr/>
                </a:tc>
                <a:tc>
                  <a:txBody>
                    <a:bodyPr/>
                    <a:lstStyle/>
                    <a:p>
                      <a:r>
                        <a:rPr lang="en-US" dirty="0"/>
                        <a:t>left</a:t>
                      </a:r>
                    </a:p>
                  </a:txBody>
                  <a:tcPr/>
                </a:tc>
                <a:tc>
                  <a:txBody>
                    <a:bodyPr/>
                    <a:lstStyle/>
                    <a:p>
                      <a:r>
                        <a:rPr lang="en-US" dirty="0"/>
                        <a:t>up</a:t>
                      </a:r>
                    </a:p>
                  </a:txBody>
                  <a:tcPr/>
                </a:tc>
                <a:tc>
                  <a:txBody>
                    <a:bodyPr/>
                    <a:lstStyle/>
                    <a:p>
                      <a:r>
                        <a:rPr lang="en-US" dirty="0"/>
                        <a:t>down</a:t>
                      </a:r>
                    </a:p>
                  </a:txBody>
                  <a:tcPr/>
                </a:tc>
                <a:tc>
                  <a:txBody>
                    <a:bodyPr/>
                    <a:lstStyle/>
                    <a:p>
                      <a:r>
                        <a:rPr lang="en-US" dirty="0"/>
                        <a:t>right</a:t>
                      </a:r>
                    </a:p>
                  </a:txBody>
                  <a:tcPr/>
                </a:tc>
                <a:extLst>
                  <a:ext uri="{0D108BD9-81ED-4DB2-BD59-A6C34878D82A}">
                    <a16:rowId xmlns:a16="http://schemas.microsoft.com/office/drawing/2014/main" val="1082017072"/>
                  </a:ext>
                </a:extLst>
              </a:tr>
              <a:tr h="358954">
                <a:tc>
                  <a:txBody>
                    <a:bodyPr/>
                    <a:lstStyle/>
                    <a:p>
                      <a:r>
                        <a:rPr lang="en-US" b="1" i="1"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29833786"/>
                  </a:ext>
                </a:extLst>
              </a:tr>
              <a:tr h="358954">
                <a:tc>
                  <a:txBody>
                    <a:bodyPr/>
                    <a:lstStyle/>
                    <a:p>
                      <a:r>
                        <a:rPr lang="en-US" b="1" i="1"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61052527"/>
                  </a:ext>
                </a:extLst>
              </a:tr>
              <a:tr h="358954">
                <a:tc>
                  <a:txBody>
                    <a:bodyPr/>
                    <a:lstStyle/>
                    <a:p>
                      <a:r>
                        <a:rPr lang="en-US" b="1" i="1"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891691474"/>
                  </a:ext>
                </a:extLst>
              </a:tr>
              <a:tr h="358954">
                <a:tc>
                  <a:txBody>
                    <a:bodyPr/>
                    <a:lstStyle/>
                    <a:p>
                      <a:r>
                        <a:rPr lang="en-US" b="1" i="1" dirty="0"/>
                        <a:t>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797204549"/>
                  </a:ext>
                </a:extLst>
              </a:tr>
              <a:tr h="358954">
                <a:tc>
                  <a:txBody>
                    <a:bodyPr/>
                    <a:lstStyle/>
                    <a:p>
                      <a:r>
                        <a:rPr lang="en-US" b="1" i="1" dirty="0"/>
                        <a:t>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8208983"/>
                  </a:ext>
                </a:extLst>
              </a:tr>
              <a:tr h="358954">
                <a:tc>
                  <a:txBody>
                    <a:bodyPr/>
                    <a:lstStyle/>
                    <a:p>
                      <a:r>
                        <a:rPr lang="en-US" b="1" i="1" dirty="0"/>
                        <a:t>6</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904408108"/>
                  </a:ext>
                </a:extLst>
              </a:tr>
              <a:tr h="358954">
                <a:tc>
                  <a:txBody>
                    <a:bodyPr/>
                    <a:lstStyle/>
                    <a:p>
                      <a:r>
                        <a:rPr lang="en-US" b="1" i="1" dirty="0"/>
                        <a:t>7</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27196323"/>
                  </a:ext>
                </a:extLst>
              </a:tr>
              <a:tr h="358954">
                <a:tc>
                  <a:txBody>
                    <a:bodyPr/>
                    <a:lstStyle/>
                    <a:p>
                      <a:r>
                        <a:rPr lang="en-US" b="1" i="1" dirty="0"/>
                        <a:t>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263208079"/>
                  </a:ext>
                </a:extLst>
              </a:tr>
              <a:tr h="358954">
                <a:tc>
                  <a:txBody>
                    <a:bodyPr/>
                    <a:lstStyle/>
                    <a:p>
                      <a:r>
                        <a:rPr lang="en-US" b="1" i="1" dirty="0"/>
                        <a:t>9</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066880241"/>
                  </a:ext>
                </a:extLst>
              </a:tr>
              <a:tr h="358954">
                <a:tc>
                  <a:txBody>
                    <a:bodyPr/>
                    <a:lstStyle/>
                    <a:p>
                      <a:r>
                        <a:rPr lang="en-US" b="1" i="1" dirty="0"/>
                        <a:t>10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15542289"/>
                  </a:ext>
                </a:extLst>
              </a:tr>
              <a:tr h="358954">
                <a:tc>
                  <a:txBody>
                    <a:bodyPr/>
                    <a:lstStyle/>
                    <a:p>
                      <a:r>
                        <a:rPr lang="en-US" b="1" i="1" dirty="0"/>
                        <a:t>11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4163343647"/>
                  </a:ext>
                </a:extLst>
              </a:tr>
              <a:tr h="358954">
                <a:tc>
                  <a:txBody>
                    <a:bodyPr/>
                    <a:lstStyle/>
                    <a:p>
                      <a:r>
                        <a:rPr lang="en-US" b="1" i="1" dirty="0"/>
                        <a:t>12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795867854"/>
                  </a:ext>
                </a:extLst>
              </a:tr>
              <a:tr h="358954">
                <a:tc>
                  <a:txBody>
                    <a:bodyPr/>
                    <a:lstStyle/>
                    <a:p>
                      <a:r>
                        <a:rPr lang="en-US" b="1" i="1" dirty="0"/>
                        <a:t>13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588061838"/>
                  </a:ext>
                </a:extLst>
              </a:tr>
              <a:tr h="358954">
                <a:tc>
                  <a:txBody>
                    <a:bodyPr/>
                    <a:lstStyle/>
                    <a:p>
                      <a:r>
                        <a:rPr lang="en-US" b="1" i="1" dirty="0"/>
                        <a:t>14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136861432"/>
                  </a:ext>
                </a:extLst>
              </a:tr>
              <a:tr h="358954">
                <a:tc>
                  <a:txBody>
                    <a:bodyPr/>
                    <a:lstStyle/>
                    <a:p>
                      <a:r>
                        <a:rPr lang="en-US" b="1" i="1" dirty="0"/>
                        <a:t>15</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039803315"/>
                  </a:ext>
                </a:extLst>
              </a:tr>
              <a:tr h="358954">
                <a:tc>
                  <a:txBody>
                    <a:bodyPr/>
                    <a:lstStyle/>
                    <a:p>
                      <a:r>
                        <a:rPr lang="en-US" b="1" i="1" dirty="0"/>
                        <a:t>16</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857514944"/>
                  </a:ext>
                </a:extLst>
              </a:tr>
            </a:tbl>
          </a:graphicData>
        </a:graphic>
      </p:graphicFrame>
      <p:sp>
        <p:nvSpPr>
          <p:cNvPr id="2054" name="TextBox 2053"/>
          <p:cNvSpPr txBox="1"/>
          <p:nvPr/>
        </p:nvSpPr>
        <p:spPr>
          <a:xfrm>
            <a:off x="4236099" y="270742"/>
            <a:ext cx="928459" cy="369332"/>
          </a:xfrm>
          <a:prstGeom prst="rect">
            <a:avLst/>
          </a:prstGeom>
          <a:noFill/>
        </p:spPr>
        <p:txBody>
          <a:bodyPr wrap="none" rtlCol="0">
            <a:spAutoFit/>
          </a:bodyPr>
          <a:lstStyle/>
          <a:p>
            <a:r>
              <a:rPr lang="en-US" sz="1800" dirty="0"/>
              <a:t>R-table</a:t>
            </a:r>
          </a:p>
        </p:txBody>
      </p:sp>
      <p:sp>
        <p:nvSpPr>
          <p:cNvPr id="86" name="TextBox 85"/>
          <p:cNvSpPr txBox="1"/>
          <p:nvPr/>
        </p:nvSpPr>
        <p:spPr>
          <a:xfrm>
            <a:off x="8175301" y="209473"/>
            <a:ext cx="941283" cy="369332"/>
          </a:xfrm>
          <a:prstGeom prst="rect">
            <a:avLst/>
          </a:prstGeom>
          <a:noFill/>
        </p:spPr>
        <p:txBody>
          <a:bodyPr wrap="none" rtlCol="0">
            <a:spAutoFit/>
          </a:bodyPr>
          <a:lstStyle/>
          <a:p>
            <a:r>
              <a:rPr lang="en-US" dirty="0"/>
              <a:t>Q</a:t>
            </a:r>
            <a:r>
              <a:rPr lang="en-US" sz="1800" dirty="0"/>
              <a:t>-table</a:t>
            </a:r>
          </a:p>
        </p:txBody>
      </p:sp>
      <p:sp>
        <p:nvSpPr>
          <p:cNvPr id="88" name="Arrow: Right 87"/>
          <p:cNvSpPr/>
          <p:nvPr/>
        </p:nvSpPr>
        <p:spPr>
          <a:xfrm>
            <a:off x="1371262" y="5049161"/>
            <a:ext cx="312864" cy="31958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aphicFrame>
        <p:nvGraphicFramePr>
          <p:cNvPr id="87" name="表格 12">
            <a:extLst/>
          </p:cNvPr>
          <p:cNvGraphicFramePr>
            <a:graphicFrameLocks noGrp="1"/>
          </p:cNvGraphicFramePr>
          <p:nvPr>
            <p:extLst>
              <p:ext uri="{D42A27DB-BD31-4B8C-83A1-F6EECF244321}">
                <p14:modId xmlns:p14="http://schemas.microsoft.com/office/powerpoint/2010/main" val="3474385778"/>
              </p:ext>
            </p:extLst>
          </p:nvPr>
        </p:nvGraphicFramePr>
        <p:xfrm>
          <a:off x="355972" y="3778790"/>
          <a:ext cx="2318932" cy="2249748"/>
        </p:xfrm>
        <a:graphic>
          <a:graphicData uri="http://schemas.openxmlformats.org/drawingml/2006/table">
            <a:tbl>
              <a:tblPr firstRow="1" bandRow="1">
                <a:tableStyleId>{5940675A-B579-460E-94D1-54222C63F5DA}</a:tableStyleId>
              </a:tblPr>
              <a:tblGrid>
                <a:gridCol w="579733">
                  <a:extLst>
                    <a:ext uri="{9D8B030D-6E8A-4147-A177-3AD203B41FA5}">
                      <a16:colId xmlns:a16="http://schemas.microsoft.com/office/drawing/2014/main" val="3173801822"/>
                    </a:ext>
                  </a:extLst>
                </a:gridCol>
                <a:gridCol w="579733">
                  <a:extLst>
                    <a:ext uri="{9D8B030D-6E8A-4147-A177-3AD203B41FA5}">
                      <a16:colId xmlns:a16="http://schemas.microsoft.com/office/drawing/2014/main" val="1022053848"/>
                    </a:ext>
                  </a:extLst>
                </a:gridCol>
                <a:gridCol w="579733">
                  <a:extLst>
                    <a:ext uri="{9D8B030D-6E8A-4147-A177-3AD203B41FA5}">
                      <a16:colId xmlns:a16="http://schemas.microsoft.com/office/drawing/2014/main" val="1450526624"/>
                    </a:ext>
                  </a:extLst>
                </a:gridCol>
                <a:gridCol w="579733">
                  <a:extLst>
                    <a:ext uri="{9D8B030D-6E8A-4147-A177-3AD203B41FA5}">
                      <a16:colId xmlns:a16="http://schemas.microsoft.com/office/drawing/2014/main" val="3368065537"/>
                    </a:ext>
                  </a:extLst>
                </a:gridCol>
              </a:tblGrid>
              <a:tr h="562437">
                <a:tc>
                  <a:txBody>
                    <a:bodyPr/>
                    <a:lstStyle/>
                    <a:p>
                      <a:pPr algn="ctr"/>
                      <a:r>
                        <a:rPr lang="en-US" altLang="zh-CN" sz="1200" dirty="0"/>
                        <a:t>1</a:t>
                      </a:r>
                      <a:endParaRPr lang="zh-CN" altLang="en-US" sz="1200" dirty="0"/>
                    </a:p>
                  </a:txBody>
                  <a:tcPr/>
                </a:tc>
                <a:tc>
                  <a:txBody>
                    <a:bodyPr/>
                    <a:lstStyle/>
                    <a:p>
                      <a:pPr algn="ctr"/>
                      <a:r>
                        <a:rPr lang="en-US" altLang="zh-CN" sz="1200" dirty="0"/>
                        <a:t>2</a:t>
                      </a:r>
                      <a:endParaRPr lang="zh-CN" altLang="en-US" sz="1200" dirty="0"/>
                    </a:p>
                  </a:txBody>
                  <a:tcPr/>
                </a:tc>
                <a:tc>
                  <a:txBody>
                    <a:bodyPr/>
                    <a:lstStyle/>
                    <a:p>
                      <a:pPr algn="ctr"/>
                      <a:r>
                        <a:rPr lang="en-US" altLang="zh-CN" sz="1200" dirty="0"/>
                        <a:t>3</a:t>
                      </a:r>
                      <a:endParaRPr lang="zh-CN" altLang="en-US" sz="1200" dirty="0"/>
                    </a:p>
                  </a:txBody>
                  <a:tcPr/>
                </a:tc>
                <a:tc>
                  <a:txBody>
                    <a:bodyPr/>
                    <a:lstStyle/>
                    <a:p>
                      <a:pPr algn="ctr"/>
                      <a:r>
                        <a:rPr lang="en-US" altLang="zh-CN" sz="1200" dirty="0"/>
                        <a:t>4</a:t>
                      </a:r>
                      <a:endParaRPr lang="zh-CN" altLang="en-US" sz="1200" dirty="0"/>
                    </a:p>
                  </a:txBody>
                  <a:tcPr/>
                </a:tc>
                <a:extLst>
                  <a:ext uri="{0D108BD9-81ED-4DB2-BD59-A6C34878D82A}">
                    <a16:rowId xmlns:a16="http://schemas.microsoft.com/office/drawing/2014/main" val="3102967245"/>
                  </a:ext>
                </a:extLst>
              </a:tr>
              <a:tr h="562437">
                <a:tc>
                  <a:txBody>
                    <a:bodyPr/>
                    <a:lstStyle/>
                    <a:p>
                      <a:pPr algn="ctr"/>
                      <a:r>
                        <a:rPr lang="en-US" altLang="zh-CN" sz="1200" dirty="0"/>
                        <a:t>5</a:t>
                      </a:r>
                      <a:endParaRPr lang="zh-CN" altLang="en-US" sz="1200" dirty="0"/>
                    </a:p>
                  </a:txBody>
                  <a:tcPr/>
                </a:tc>
                <a:tc>
                  <a:txBody>
                    <a:bodyPr/>
                    <a:lstStyle/>
                    <a:p>
                      <a:pPr algn="ctr"/>
                      <a:r>
                        <a:rPr lang="en-US" altLang="zh-CN" sz="1200" dirty="0"/>
                        <a:t>6</a:t>
                      </a:r>
                      <a:endParaRPr lang="zh-CN" altLang="en-US" sz="1200" dirty="0"/>
                    </a:p>
                  </a:txBody>
                  <a:tcPr/>
                </a:tc>
                <a:tc>
                  <a:txBody>
                    <a:bodyPr/>
                    <a:lstStyle/>
                    <a:p>
                      <a:pPr algn="ctr"/>
                      <a:r>
                        <a:rPr lang="en-US" altLang="zh-CN" sz="1200" dirty="0"/>
                        <a:t>7</a:t>
                      </a:r>
                      <a:endParaRPr lang="zh-CN" altLang="en-US" sz="1200" dirty="0"/>
                    </a:p>
                  </a:txBody>
                  <a:tcPr/>
                </a:tc>
                <a:tc>
                  <a:txBody>
                    <a:bodyPr/>
                    <a:lstStyle/>
                    <a:p>
                      <a:pPr algn="ctr"/>
                      <a:r>
                        <a:rPr lang="en-US" altLang="zh-CN" sz="1200" dirty="0"/>
                        <a:t>8</a:t>
                      </a:r>
                      <a:endParaRPr lang="zh-CN" altLang="en-US" sz="1200" dirty="0"/>
                    </a:p>
                  </a:txBody>
                  <a:tcPr/>
                </a:tc>
                <a:extLst>
                  <a:ext uri="{0D108BD9-81ED-4DB2-BD59-A6C34878D82A}">
                    <a16:rowId xmlns:a16="http://schemas.microsoft.com/office/drawing/2014/main" val="2213286555"/>
                  </a:ext>
                </a:extLst>
              </a:tr>
              <a:tr h="562437">
                <a:tc>
                  <a:txBody>
                    <a:bodyPr/>
                    <a:lstStyle/>
                    <a:p>
                      <a:pPr algn="ctr"/>
                      <a:r>
                        <a:rPr lang="en-US" altLang="zh-CN" sz="1200" dirty="0"/>
                        <a:t>9</a:t>
                      </a:r>
                      <a:endParaRPr lang="zh-CN" altLang="en-US" sz="1200" dirty="0"/>
                    </a:p>
                  </a:txBody>
                  <a:tcPr/>
                </a:tc>
                <a:tc>
                  <a:txBody>
                    <a:bodyPr/>
                    <a:lstStyle/>
                    <a:p>
                      <a:pPr algn="ctr"/>
                      <a:r>
                        <a:rPr lang="en-US" altLang="zh-CN" sz="1200" dirty="0"/>
                        <a:t>10</a:t>
                      </a:r>
                      <a:endParaRPr lang="zh-CN" altLang="en-US" sz="1200" dirty="0"/>
                    </a:p>
                  </a:txBody>
                  <a:tcPr/>
                </a:tc>
                <a:tc>
                  <a:txBody>
                    <a:bodyPr/>
                    <a:lstStyle/>
                    <a:p>
                      <a:pPr algn="ctr"/>
                      <a:r>
                        <a:rPr lang="en-US" altLang="zh-CN" sz="1200" dirty="0"/>
                        <a:t>11</a:t>
                      </a:r>
                      <a:endParaRPr lang="zh-CN" altLang="en-US" sz="1200" dirty="0"/>
                    </a:p>
                  </a:txBody>
                  <a:tcPr/>
                </a:tc>
                <a:tc>
                  <a:txBody>
                    <a:bodyPr/>
                    <a:lstStyle/>
                    <a:p>
                      <a:pPr algn="ctr"/>
                      <a:r>
                        <a:rPr lang="en-US" altLang="zh-CN" sz="1200" dirty="0"/>
                        <a:t>12</a:t>
                      </a:r>
                      <a:endParaRPr lang="zh-CN" altLang="en-US" sz="1200" dirty="0"/>
                    </a:p>
                  </a:txBody>
                  <a:tcPr/>
                </a:tc>
                <a:extLst>
                  <a:ext uri="{0D108BD9-81ED-4DB2-BD59-A6C34878D82A}">
                    <a16:rowId xmlns:a16="http://schemas.microsoft.com/office/drawing/2014/main" val="1592121278"/>
                  </a:ext>
                </a:extLst>
              </a:tr>
              <a:tr h="562437">
                <a:tc>
                  <a:txBody>
                    <a:bodyPr/>
                    <a:lstStyle/>
                    <a:p>
                      <a:pPr algn="ctr"/>
                      <a:r>
                        <a:rPr lang="en-US" altLang="zh-CN" sz="1200" dirty="0"/>
                        <a:t>13</a:t>
                      </a:r>
                      <a:endParaRPr lang="zh-CN" altLang="en-US" sz="1200" dirty="0"/>
                    </a:p>
                  </a:txBody>
                  <a:tcPr/>
                </a:tc>
                <a:tc>
                  <a:txBody>
                    <a:bodyPr/>
                    <a:lstStyle/>
                    <a:p>
                      <a:pPr algn="ctr"/>
                      <a:r>
                        <a:rPr lang="en-US" altLang="zh-CN" sz="1200" dirty="0"/>
                        <a:t>14</a:t>
                      </a:r>
                      <a:endParaRPr lang="zh-CN" altLang="en-US" sz="1200" dirty="0"/>
                    </a:p>
                  </a:txBody>
                  <a:tcPr/>
                </a:tc>
                <a:tc>
                  <a:txBody>
                    <a:bodyPr/>
                    <a:lstStyle/>
                    <a:p>
                      <a:pPr algn="ctr"/>
                      <a:r>
                        <a:rPr lang="en-US" altLang="zh-CN" sz="1200" dirty="0"/>
                        <a:t>15</a:t>
                      </a:r>
                      <a:endParaRPr lang="zh-CN" altLang="en-US" sz="1200" dirty="0"/>
                    </a:p>
                  </a:txBody>
                  <a:tcPr/>
                </a:tc>
                <a:tc>
                  <a:txBody>
                    <a:bodyPr/>
                    <a:lstStyle/>
                    <a:p>
                      <a:pPr algn="ctr"/>
                      <a:r>
                        <a:rPr lang="en-US" altLang="zh-CN" sz="1200" dirty="0"/>
                        <a:t>16</a:t>
                      </a:r>
                      <a:endParaRPr lang="zh-CN" altLang="en-US" sz="1200" dirty="0"/>
                    </a:p>
                  </a:txBody>
                  <a:tcPr/>
                </a:tc>
                <a:extLst>
                  <a:ext uri="{0D108BD9-81ED-4DB2-BD59-A6C34878D82A}">
                    <a16:rowId xmlns:a16="http://schemas.microsoft.com/office/drawing/2014/main" val="3687862789"/>
                  </a:ext>
                </a:extLst>
              </a:tr>
            </a:tbl>
          </a:graphicData>
        </a:graphic>
      </p:graphicFrame>
    </p:spTree>
    <p:extLst>
      <p:ext uri="{BB962C8B-B14F-4D97-AF65-F5344CB8AC3E}">
        <p14:creationId xmlns:p14="http://schemas.microsoft.com/office/powerpoint/2010/main" val="13784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Q-Table Learning to Deep Q-Learning</a:t>
            </a:r>
          </a:p>
        </p:txBody>
      </p:sp>
      <p:pic>
        <p:nvPicPr>
          <p:cNvPr id="3073" name="Picture 1" descr="C://Users/yfhuang/AppData/Local/YNote/data/easyfly.huang@gmail.com/6ad616af399f464c92ab9de1de35303b/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39" y="1414463"/>
            <a:ext cx="721042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5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990D-4F83-492C-8ECE-6CBF717D6433}"/>
              </a:ext>
            </a:extLst>
          </p:cNvPr>
          <p:cNvSpPr>
            <a:spLocks noGrp="1"/>
          </p:cNvSpPr>
          <p:nvPr>
            <p:ph type="title"/>
          </p:nvPr>
        </p:nvSpPr>
        <p:spPr/>
        <p:txBody>
          <a:bodyPr/>
          <a:lstStyle/>
          <a:p>
            <a:r>
              <a:rPr lang="en-US" altLang="zh-CN" dirty="0"/>
              <a:t>Using DQN to Play Game Flappy Bird </a:t>
            </a:r>
            <a:endParaRPr lang="zh-CN" altLang="en-US" dirty="0"/>
          </a:p>
        </p:txBody>
      </p:sp>
      <p:sp>
        <p:nvSpPr>
          <p:cNvPr id="4" name="AutoShape 2" descr="preprocess.png">
            <a:extLst>
              <a:ext uri="{FF2B5EF4-FFF2-40B4-BE49-F238E27FC236}">
                <a16:creationId xmlns:a16="http://schemas.microsoft.com/office/drawing/2014/main" id="{758403DF-D487-4600-A4E9-3D95F37AD8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6403236" y="6112487"/>
            <a:ext cx="5788764" cy="369332"/>
          </a:xfrm>
          <a:prstGeom prst="rect">
            <a:avLst/>
          </a:prstGeom>
          <a:noFill/>
        </p:spPr>
        <p:txBody>
          <a:bodyPr wrap="none" rtlCol="0">
            <a:spAutoFit/>
          </a:bodyPr>
          <a:lstStyle/>
          <a:p>
            <a:r>
              <a:rPr lang="en-US" i="1" dirty="0"/>
              <a:t>https://github.com/yenchenlin/DeepLearningFlappyBird</a:t>
            </a:r>
          </a:p>
        </p:txBody>
      </p:sp>
      <p:pic>
        <p:nvPicPr>
          <p:cNvPr id="6146" name="Picture 2" descr="Image result for flappybir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65665" y="1552575"/>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8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D400F6-89F8-4C36-8682-8326ABC6A839}"/>
              </a:ext>
            </a:extLst>
          </p:cNvPr>
          <p:cNvPicPr>
            <a:picLocks noChangeAspect="1"/>
          </p:cNvPicPr>
          <p:nvPr/>
        </p:nvPicPr>
        <p:blipFill>
          <a:blip r:embed="rId2"/>
          <a:stretch>
            <a:fillRect/>
          </a:stretch>
        </p:blipFill>
        <p:spPr>
          <a:xfrm>
            <a:off x="1486677" y="0"/>
            <a:ext cx="9218645" cy="6858000"/>
          </a:xfrm>
          <a:prstGeom prst="rect">
            <a:avLst/>
          </a:prstGeom>
        </p:spPr>
      </p:pic>
    </p:spTree>
    <p:extLst>
      <p:ext uri="{BB962C8B-B14F-4D97-AF65-F5344CB8AC3E}">
        <p14:creationId xmlns:p14="http://schemas.microsoft.com/office/powerpoint/2010/main" val="205534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E625A4-4D56-4251-A448-D3D4CAF25A2C}"/>
              </a:ext>
            </a:extLst>
          </p:cNvPr>
          <p:cNvPicPr>
            <a:picLocks noChangeAspect="1"/>
          </p:cNvPicPr>
          <p:nvPr/>
        </p:nvPicPr>
        <p:blipFill rotWithShape="1">
          <a:blip r:embed="rId3"/>
          <a:srcRect r="60169"/>
          <a:stretch/>
        </p:blipFill>
        <p:spPr>
          <a:xfrm>
            <a:off x="609600" y="1430899"/>
            <a:ext cx="5951076" cy="204941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420725695"/>
              </p:ext>
            </p:extLst>
          </p:nvPr>
        </p:nvGraphicFramePr>
        <p:xfrm>
          <a:off x="6892770" y="0"/>
          <a:ext cx="5298726" cy="6858000"/>
        </p:xfrm>
        <a:graphic>
          <a:graphicData uri="http://schemas.openxmlformats.org/presentationml/2006/ole">
            <mc:AlternateContent xmlns:mc="http://schemas.openxmlformats.org/markup-compatibility/2006">
              <mc:Choice xmlns:v="urn:schemas-microsoft-com:vml" Requires="v">
                <p:oleObj spid="_x0000_s1068" name="Acrobat Document" r:id="rId4" imgW="5829257" imgH="7543568" progId="AcroExch.Document.DC">
                  <p:embed/>
                </p:oleObj>
              </mc:Choice>
              <mc:Fallback>
                <p:oleObj name="Acrobat Document" r:id="rId4" imgW="5829257" imgH="7543568" progId="AcroExch.Document.DC">
                  <p:embed/>
                  <p:pic>
                    <p:nvPicPr>
                      <p:cNvPr id="0" name=""/>
                      <p:cNvPicPr/>
                      <p:nvPr/>
                    </p:nvPicPr>
                    <p:blipFill>
                      <a:blip r:embed="rId5"/>
                      <a:stretch>
                        <a:fillRect/>
                      </a:stretch>
                    </p:blipFill>
                    <p:spPr>
                      <a:xfrm>
                        <a:off x="6892770" y="0"/>
                        <a:ext cx="5298726" cy="685800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ltLang="zh-CN" dirty="0"/>
              <a:t>Computer can play game</a:t>
            </a:r>
            <a:endParaRPr lang="en-US" dirty="0"/>
          </a:p>
        </p:txBody>
      </p:sp>
      <p:pic>
        <p:nvPicPr>
          <p:cNvPr id="8" name="图片 3">
            <a:extLst/>
          </p:cNvPr>
          <p:cNvPicPr>
            <a:picLocks noChangeAspect="1"/>
          </p:cNvPicPr>
          <p:nvPr/>
        </p:nvPicPr>
        <p:blipFill rotWithShape="1">
          <a:blip r:embed="rId3"/>
          <a:srcRect l="59942"/>
          <a:stretch/>
        </p:blipFill>
        <p:spPr>
          <a:xfrm>
            <a:off x="583655" y="3906648"/>
            <a:ext cx="6002965" cy="2055611"/>
          </a:xfrm>
          <a:prstGeom prst="rect">
            <a:avLst/>
          </a:prstGeom>
        </p:spPr>
      </p:pic>
      <p:sp>
        <p:nvSpPr>
          <p:cNvPr id="11" name="文本框 4">
            <a:extLst/>
          </p:cNvPr>
          <p:cNvSpPr txBox="1"/>
          <p:nvPr/>
        </p:nvSpPr>
        <p:spPr>
          <a:xfrm>
            <a:off x="1938164" y="6486298"/>
            <a:ext cx="5156091" cy="369332"/>
          </a:xfrm>
          <a:prstGeom prst="rect">
            <a:avLst/>
          </a:prstGeom>
          <a:noFill/>
        </p:spPr>
        <p:txBody>
          <a:bodyPr wrap="none" rtlCol="0">
            <a:spAutoFit/>
          </a:bodyPr>
          <a:lstStyle/>
          <a:p>
            <a:r>
              <a:rPr lang="en-US" altLang="zh-CN" i="1" dirty="0"/>
              <a:t>2013, DeepMind,</a:t>
            </a:r>
            <a:r>
              <a:rPr lang="zh-CN" altLang="en-US" i="1" dirty="0"/>
              <a:t> </a:t>
            </a:r>
            <a:r>
              <a:rPr lang="en-US" altLang="zh-CN" i="1" dirty="0">
                <a:hlinkClick r:id="rId6"/>
              </a:rPr>
              <a:t>https://arxiv.org/abs/1312.5602</a:t>
            </a:r>
            <a:endParaRPr lang="en-US" altLang="zh-CN" i="1" dirty="0"/>
          </a:p>
        </p:txBody>
      </p:sp>
      <p:sp>
        <p:nvSpPr>
          <p:cNvPr id="13" name="TextBox 12"/>
          <p:cNvSpPr txBox="1"/>
          <p:nvPr/>
        </p:nvSpPr>
        <p:spPr>
          <a:xfrm>
            <a:off x="639059" y="3352650"/>
            <a:ext cx="723275" cy="369332"/>
          </a:xfrm>
          <a:prstGeom prst="rect">
            <a:avLst/>
          </a:prstGeom>
          <a:noFill/>
        </p:spPr>
        <p:txBody>
          <a:bodyPr wrap="none" rtlCol="0">
            <a:spAutoFit/>
          </a:bodyPr>
          <a:lstStyle/>
          <a:p>
            <a:r>
              <a:rPr lang="en-US" sz="1800" dirty="0"/>
              <a:t>Pong</a:t>
            </a:r>
          </a:p>
        </p:txBody>
      </p:sp>
      <p:sp>
        <p:nvSpPr>
          <p:cNvPr id="14" name="TextBox 13"/>
          <p:cNvSpPr txBox="1"/>
          <p:nvPr/>
        </p:nvSpPr>
        <p:spPr>
          <a:xfrm>
            <a:off x="3557144" y="3378151"/>
            <a:ext cx="1223412" cy="369332"/>
          </a:xfrm>
          <a:prstGeom prst="rect">
            <a:avLst/>
          </a:prstGeom>
          <a:noFill/>
        </p:spPr>
        <p:txBody>
          <a:bodyPr wrap="none" rtlCol="0">
            <a:spAutoFit/>
          </a:bodyPr>
          <a:lstStyle/>
          <a:p>
            <a:r>
              <a:rPr lang="en-US" sz="1800" dirty="0"/>
              <a:t>Break Out</a:t>
            </a:r>
          </a:p>
        </p:txBody>
      </p:sp>
      <p:sp>
        <p:nvSpPr>
          <p:cNvPr id="15" name="TextBox 14"/>
          <p:cNvSpPr txBox="1"/>
          <p:nvPr/>
        </p:nvSpPr>
        <p:spPr>
          <a:xfrm>
            <a:off x="571731" y="5899065"/>
            <a:ext cx="1274708" cy="369332"/>
          </a:xfrm>
          <a:prstGeom prst="rect">
            <a:avLst/>
          </a:prstGeom>
          <a:noFill/>
        </p:spPr>
        <p:txBody>
          <a:bodyPr wrap="none" rtlCol="0">
            <a:spAutoFit/>
          </a:bodyPr>
          <a:lstStyle/>
          <a:p>
            <a:r>
              <a:rPr lang="en-US" sz="1800" dirty="0"/>
              <a:t>Sea Quest</a:t>
            </a:r>
          </a:p>
        </p:txBody>
      </p:sp>
      <p:sp>
        <p:nvSpPr>
          <p:cNvPr id="16" name="TextBox 15"/>
          <p:cNvSpPr txBox="1"/>
          <p:nvPr/>
        </p:nvSpPr>
        <p:spPr>
          <a:xfrm>
            <a:off x="3579175" y="5943897"/>
            <a:ext cx="1402948" cy="369332"/>
          </a:xfrm>
          <a:prstGeom prst="rect">
            <a:avLst/>
          </a:prstGeom>
          <a:noFill/>
        </p:spPr>
        <p:txBody>
          <a:bodyPr wrap="none" rtlCol="0">
            <a:spAutoFit/>
          </a:bodyPr>
          <a:lstStyle/>
          <a:p>
            <a:r>
              <a:rPr lang="en-US" sz="1800" dirty="0"/>
              <a:t>Beam Rider</a:t>
            </a:r>
          </a:p>
        </p:txBody>
      </p:sp>
    </p:spTree>
    <p:extLst>
      <p:ext uri="{BB962C8B-B14F-4D97-AF65-F5344CB8AC3E}">
        <p14:creationId xmlns:p14="http://schemas.microsoft.com/office/powerpoint/2010/main" val="31362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teach the machine to play a game?</a:t>
            </a:r>
          </a:p>
        </p:txBody>
      </p:sp>
      <p:sp>
        <p:nvSpPr>
          <p:cNvPr id="8" name="Content Placeholder 7"/>
          <p:cNvSpPr>
            <a:spLocks noGrp="1"/>
          </p:cNvSpPr>
          <p:nvPr>
            <p:ph idx="1"/>
          </p:nvPr>
        </p:nvSpPr>
        <p:spPr/>
        <p:txBody>
          <a:bodyPr/>
          <a:lstStyle/>
          <a:p>
            <a:r>
              <a:rPr lang="en-US" dirty="0"/>
              <a:t>Example: breakout (one of the Atari games)</a:t>
            </a:r>
          </a:p>
          <a:p>
            <a:r>
              <a:rPr lang="en-US" dirty="0"/>
              <a:t>Suppose you want to teach an agent (e.g., NN) to play this game</a:t>
            </a:r>
          </a:p>
          <a:p>
            <a:pPr lvl="1"/>
            <a:r>
              <a:rPr lang="en-US" dirty="0"/>
              <a:t>Supervised training (expert players play a million times)  that’s not how we learn!</a:t>
            </a:r>
          </a:p>
          <a:p>
            <a:pPr lvl="1"/>
            <a:r>
              <a:rPr lang="en-US" dirty="0"/>
              <a:t>Reinforcement Learning</a:t>
            </a:r>
          </a:p>
        </p:txBody>
      </p:sp>
      <p:pic>
        <p:nvPicPr>
          <p:cNvPr id="4" name="Picture 3"/>
          <p:cNvPicPr>
            <a:picLocks noChangeAspect="1"/>
          </p:cNvPicPr>
          <p:nvPr/>
        </p:nvPicPr>
        <p:blipFill rotWithShape="1">
          <a:blip r:embed="rId3"/>
          <a:srcRect l="20192" t="12230" r="20075" b="37373"/>
          <a:stretch/>
        </p:blipFill>
        <p:spPr>
          <a:xfrm>
            <a:off x="422988" y="3442997"/>
            <a:ext cx="6587412" cy="209938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985612969"/>
              </p:ext>
            </p:extLst>
          </p:nvPr>
        </p:nvGraphicFramePr>
        <p:xfrm>
          <a:off x="9865063" y="140834"/>
          <a:ext cx="1938244" cy="2547257"/>
        </p:xfrm>
        <a:graphic>
          <a:graphicData uri="http://schemas.openxmlformats.org/presentationml/2006/ole">
            <mc:AlternateContent xmlns:mc="http://schemas.openxmlformats.org/markup-compatibility/2006">
              <mc:Choice xmlns:v="urn:schemas-microsoft-com:vml" Requires="v">
                <p:oleObj spid="_x0000_s4112" name="Acrobat Document" r:id="rId4" imgW="5667198" imgH="7448344" progId="AcroExch.Document.DC">
                  <p:embed/>
                </p:oleObj>
              </mc:Choice>
              <mc:Fallback>
                <p:oleObj name="Acrobat Document" r:id="rId4" imgW="5667198" imgH="7448344" progId="AcroExch.Document.DC">
                  <p:embed/>
                  <p:pic>
                    <p:nvPicPr>
                      <p:cNvPr id="0" name=""/>
                      <p:cNvPicPr/>
                      <p:nvPr/>
                    </p:nvPicPr>
                    <p:blipFill>
                      <a:blip r:embed="rId5"/>
                      <a:stretch>
                        <a:fillRect/>
                      </a:stretch>
                    </p:blipFill>
                    <p:spPr>
                      <a:xfrm>
                        <a:off x="9865063" y="140834"/>
                        <a:ext cx="1938244" cy="2547257"/>
                      </a:xfrm>
                      <a:prstGeom prst="rect">
                        <a:avLst/>
                      </a:prstGeom>
                    </p:spPr>
                  </p:pic>
                </p:oleObj>
              </mc:Fallback>
            </mc:AlternateContent>
          </a:graphicData>
        </a:graphic>
      </p:graphicFrame>
      <p:sp>
        <p:nvSpPr>
          <p:cNvPr id="6" name="Rectangle 5"/>
          <p:cNvSpPr/>
          <p:nvPr/>
        </p:nvSpPr>
        <p:spPr>
          <a:xfrm>
            <a:off x="7068990" y="5858418"/>
            <a:ext cx="5057795" cy="646331"/>
          </a:xfrm>
          <a:prstGeom prst="rect">
            <a:avLst/>
          </a:prstGeom>
        </p:spPr>
        <p:txBody>
          <a:bodyPr wrap="none">
            <a:spAutoFit/>
          </a:bodyPr>
          <a:lstStyle/>
          <a:p>
            <a:r>
              <a:rPr lang="en-US" i="1" dirty="0"/>
              <a:t>Result of training for 24 hours using GTX 980 </a:t>
            </a:r>
            <a:r>
              <a:rPr lang="en-US" i="1" dirty="0" err="1"/>
              <a:t>ti</a:t>
            </a:r>
            <a:r>
              <a:rPr lang="en-US" i="1" dirty="0"/>
              <a:t>.</a:t>
            </a:r>
          </a:p>
          <a:p>
            <a:r>
              <a:rPr lang="en-US" i="1" dirty="0"/>
              <a:t>https://github.com/devsisters/DQN-tensorflow</a:t>
            </a:r>
          </a:p>
        </p:txBody>
      </p:sp>
      <p:pic>
        <p:nvPicPr>
          <p:cNvPr id="7" name="Picture 2" descr="be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9063" y="320681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Supervised learning VS reinforcement learning VS unsupervised learning</a:t>
            </a:r>
          </a:p>
        </p:txBody>
      </p:sp>
      <p:pic>
        <p:nvPicPr>
          <p:cNvPr id="4" name="Picture 3"/>
          <p:cNvPicPr>
            <a:picLocks noChangeAspect="1"/>
          </p:cNvPicPr>
          <p:nvPr/>
        </p:nvPicPr>
        <p:blipFill>
          <a:blip r:embed="rId2"/>
          <a:stretch>
            <a:fillRect/>
          </a:stretch>
        </p:blipFill>
        <p:spPr>
          <a:xfrm>
            <a:off x="386929" y="1830258"/>
            <a:ext cx="11271669" cy="3422876"/>
          </a:xfrm>
          <a:prstGeom prst="rect">
            <a:avLst/>
          </a:prstGeom>
        </p:spPr>
      </p:pic>
    </p:spTree>
    <p:extLst>
      <p:ext uri="{BB962C8B-B14F-4D97-AF65-F5344CB8AC3E}">
        <p14:creationId xmlns:p14="http://schemas.microsoft.com/office/powerpoint/2010/main" val="31193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0F7FC-E8B2-4DE9-8B9F-88EC57DDAED1}"/>
              </a:ext>
            </a:extLst>
          </p:cNvPr>
          <p:cNvSpPr txBox="1"/>
          <p:nvPr/>
        </p:nvSpPr>
        <p:spPr>
          <a:xfrm>
            <a:off x="4111690" y="6147629"/>
            <a:ext cx="7975325" cy="369332"/>
          </a:xfrm>
          <a:prstGeom prst="rect">
            <a:avLst/>
          </a:prstGeom>
          <a:noFill/>
        </p:spPr>
        <p:txBody>
          <a:bodyPr wrap="none" rtlCol="0">
            <a:spAutoFit/>
          </a:bodyPr>
          <a:lstStyle/>
          <a:p>
            <a:r>
              <a:rPr lang="en-US" altLang="zh-CN" i="1" dirty="0"/>
              <a:t>http://www.teach.cs.toronto.edu/~csc2542h/fall/material/csc2542f16_dqn.pdf</a:t>
            </a:r>
            <a:endParaRPr lang="zh-CN" altLang="en-US" i="1" dirty="0"/>
          </a:p>
        </p:txBody>
      </p:sp>
      <p:pic>
        <p:nvPicPr>
          <p:cNvPr id="5" name="图片 4">
            <a:extLst>
              <a:ext uri="{FF2B5EF4-FFF2-40B4-BE49-F238E27FC236}">
                <a16:creationId xmlns:a16="http://schemas.microsoft.com/office/drawing/2014/main" id="{ADFDBD85-9C90-4693-9C31-475980410D9D}"/>
              </a:ext>
            </a:extLst>
          </p:cNvPr>
          <p:cNvPicPr>
            <a:picLocks noChangeAspect="1"/>
          </p:cNvPicPr>
          <p:nvPr/>
        </p:nvPicPr>
        <p:blipFill>
          <a:blip r:embed="rId2"/>
          <a:stretch>
            <a:fillRect/>
          </a:stretch>
        </p:blipFill>
        <p:spPr>
          <a:xfrm>
            <a:off x="1560654" y="1576180"/>
            <a:ext cx="8467725" cy="4314825"/>
          </a:xfrm>
          <a:prstGeom prst="rect">
            <a:avLst/>
          </a:prstGeom>
        </p:spPr>
      </p:pic>
      <p:sp>
        <p:nvSpPr>
          <p:cNvPr id="2" name="Title 1"/>
          <p:cNvSpPr>
            <a:spLocks noGrp="1"/>
          </p:cNvSpPr>
          <p:nvPr>
            <p:ph type="title"/>
          </p:nvPr>
        </p:nvSpPr>
        <p:spPr/>
        <p:txBody>
          <a:bodyPr/>
          <a:lstStyle/>
          <a:p>
            <a:r>
              <a:rPr lang="en-US" dirty="0"/>
              <a:t>RL is learning from iteration</a:t>
            </a:r>
          </a:p>
        </p:txBody>
      </p:sp>
    </p:spTree>
    <p:extLst>
      <p:ext uri="{BB962C8B-B14F-4D97-AF65-F5344CB8AC3E}">
        <p14:creationId xmlns:p14="http://schemas.microsoft.com/office/powerpoint/2010/main" val="39035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3" name="Picture 2"/>
          <p:cNvPicPr>
            <a:picLocks noChangeAspect="1"/>
          </p:cNvPicPr>
          <p:nvPr/>
        </p:nvPicPr>
        <p:blipFill>
          <a:blip r:embed="rId2"/>
          <a:stretch>
            <a:fillRect/>
          </a:stretch>
        </p:blipFill>
        <p:spPr>
          <a:xfrm>
            <a:off x="1069716" y="1349147"/>
            <a:ext cx="8858250" cy="4943475"/>
          </a:xfrm>
          <a:prstGeom prst="rect">
            <a:avLst/>
          </a:prstGeom>
        </p:spPr>
      </p:pic>
    </p:spTree>
    <p:extLst>
      <p:ext uri="{BB962C8B-B14F-4D97-AF65-F5344CB8AC3E}">
        <p14:creationId xmlns:p14="http://schemas.microsoft.com/office/powerpoint/2010/main" val="165066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state</a:t>
            </a:r>
          </a:p>
        </p:txBody>
      </p:sp>
      <p:grpSp>
        <p:nvGrpSpPr>
          <p:cNvPr id="5" name="Group 4"/>
          <p:cNvGrpSpPr/>
          <p:nvPr/>
        </p:nvGrpSpPr>
        <p:grpSpPr>
          <a:xfrm>
            <a:off x="951723" y="842242"/>
            <a:ext cx="8837450" cy="5138782"/>
            <a:chOff x="1614196" y="1439008"/>
            <a:chExt cx="8286944" cy="4911348"/>
          </a:xfrm>
        </p:grpSpPr>
        <p:pic>
          <p:nvPicPr>
            <p:cNvPr id="3" name="Picture 2"/>
            <p:cNvPicPr>
              <a:picLocks noChangeAspect="1"/>
            </p:cNvPicPr>
            <p:nvPr/>
          </p:nvPicPr>
          <p:blipFill>
            <a:blip r:embed="rId2"/>
            <a:stretch>
              <a:fillRect/>
            </a:stretch>
          </p:blipFill>
          <p:spPr>
            <a:xfrm>
              <a:off x="1847461" y="1439008"/>
              <a:ext cx="8053679" cy="4911348"/>
            </a:xfrm>
            <a:prstGeom prst="rect">
              <a:avLst/>
            </a:prstGeom>
          </p:spPr>
        </p:pic>
        <p:sp>
          <p:nvSpPr>
            <p:cNvPr id="4" name="Rectangle 3"/>
            <p:cNvSpPr/>
            <p:nvPr/>
          </p:nvSpPr>
          <p:spPr>
            <a:xfrm>
              <a:off x="1614196" y="1520890"/>
              <a:ext cx="4786352" cy="8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TextBox 5"/>
          <p:cNvSpPr txBox="1"/>
          <p:nvPr/>
        </p:nvSpPr>
        <p:spPr>
          <a:xfrm>
            <a:off x="1819469" y="5796358"/>
            <a:ext cx="3600088" cy="369332"/>
          </a:xfrm>
          <a:prstGeom prst="rect">
            <a:avLst/>
          </a:prstGeom>
          <a:noFill/>
        </p:spPr>
        <p:txBody>
          <a:bodyPr wrap="none" rtlCol="0">
            <a:spAutoFit/>
          </a:bodyPr>
          <a:lstStyle/>
          <a:p>
            <a:r>
              <a:rPr lang="en-US" sz="1800" b="1" dirty="0">
                <a:solidFill>
                  <a:srgbClr val="FF0000"/>
                </a:solidFill>
              </a:rPr>
              <a:t>Universal Artificial Intelligence </a:t>
            </a:r>
          </a:p>
        </p:txBody>
      </p:sp>
    </p:spTree>
    <p:extLst>
      <p:ext uri="{BB962C8B-B14F-4D97-AF65-F5344CB8AC3E}">
        <p14:creationId xmlns:p14="http://schemas.microsoft.com/office/powerpoint/2010/main" val="240941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reward?</a:t>
            </a:r>
          </a:p>
        </p:txBody>
      </p:sp>
      <p:pic>
        <p:nvPicPr>
          <p:cNvPr id="3" name="Picture 2"/>
          <p:cNvPicPr>
            <a:picLocks noChangeAspect="1"/>
          </p:cNvPicPr>
          <p:nvPr/>
        </p:nvPicPr>
        <p:blipFill>
          <a:blip r:embed="rId2"/>
          <a:stretch>
            <a:fillRect/>
          </a:stretch>
        </p:blipFill>
        <p:spPr>
          <a:xfrm>
            <a:off x="1055039" y="1833368"/>
            <a:ext cx="9839325" cy="4124325"/>
          </a:xfrm>
          <a:prstGeom prst="rect">
            <a:avLst/>
          </a:prstGeom>
        </p:spPr>
      </p:pic>
      <p:pic>
        <p:nvPicPr>
          <p:cNvPr id="4" name="Picture 3"/>
          <p:cNvPicPr>
            <a:picLocks noChangeAspect="1"/>
          </p:cNvPicPr>
          <p:nvPr/>
        </p:nvPicPr>
        <p:blipFill>
          <a:blip r:embed="rId3"/>
          <a:stretch>
            <a:fillRect/>
          </a:stretch>
        </p:blipFill>
        <p:spPr>
          <a:xfrm>
            <a:off x="5847086" y="1017646"/>
            <a:ext cx="5648325" cy="1009650"/>
          </a:xfrm>
          <a:prstGeom prst="rect">
            <a:avLst/>
          </a:prstGeom>
        </p:spPr>
      </p:pic>
    </p:spTree>
    <p:extLst>
      <p:ext uri="{BB962C8B-B14F-4D97-AF65-F5344CB8AC3E}">
        <p14:creationId xmlns:p14="http://schemas.microsoft.com/office/powerpoint/2010/main" val="30185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an action?</a:t>
            </a:r>
          </a:p>
        </p:txBody>
      </p:sp>
      <p:pic>
        <p:nvPicPr>
          <p:cNvPr id="3" name="Picture 2"/>
          <p:cNvPicPr>
            <a:picLocks noChangeAspect="1"/>
          </p:cNvPicPr>
          <p:nvPr/>
        </p:nvPicPr>
        <p:blipFill>
          <a:blip r:embed="rId2"/>
          <a:stretch>
            <a:fillRect/>
          </a:stretch>
        </p:blipFill>
        <p:spPr>
          <a:xfrm>
            <a:off x="1014121" y="1640049"/>
            <a:ext cx="9734550" cy="4324350"/>
          </a:xfrm>
          <a:prstGeom prst="rect">
            <a:avLst/>
          </a:prstGeom>
        </p:spPr>
      </p:pic>
    </p:spTree>
    <p:extLst>
      <p:ext uri="{BB962C8B-B14F-4D97-AF65-F5344CB8AC3E}">
        <p14:creationId xmlns:p14="http://schemas.microsoft.com/office/powerpoint/2010/main" val="2345987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1090</TotalTime>
  <Words>357</Words>
  <Application>Microsoft Office PowerPoint</Application>
  <PresentationFormat>Widescreen</PresentationFormat>
  <Paragraphs>217</Paragraphs>
  <Slides>14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8" baseType="lpstr">
      <vt:lpstr>黑体</vt:lpstr>
      <vt:lpstr>Arial</vt:lpstr>
      <vt:lpstr>Default Theme</vt:lpstr>
      <vt:lpstr>Adobe Acrobat Document</vt:lpstr>
      <vt:lpstr>Introduction of Reinforcement Learning</vt:lpstr>
      <vt:lpstr>Computer can play game</vt:lpstr>
      <vt:lpstr>How to teach the machine to play a game?</vt:lpstr>
      <vt:lpstr>Supervised learning VS reinforcement learning VS unsupervised learning</vt:lpstr>
      <vt:lpstr>RL is learning from iteration</vt:lpstr>
      <vt:lpstr>Markov Decision Process</vt:lpstr>
      <vt:lpstr>How to define a state</vt:lpstr>
      <vt:lpstr>How to define a reward?</vt:lpstr>
      <vt:lpstr>How to define an action?</vt:lpstr>
      <vt:lpstr>Q Learning and BellMan Equation</vt:lpstr>
      <vt:lpstr>Q-Table Learning</vt:lpstr>
      <vt:lpstr>From Q-Table Learning to Deep Q-Learning</vt:lpstr>
      <vt:lpstr>Using DQN to Play Game Flappy Bird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34</cp:revision>
  <dcterms:created xsi:type="dcterms:W3CDTF">2017-07-31T09:09:05Z</dcterms:created>
  <dcterms:modified xsi:type="dcterms:W3CDTF">2017-08-02T03:33:25Z</dcterms:modified>
</cp:coreProperties>
</file>